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wdp" ContentType="image/vnd.ms-photo"/>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handoutMasterIdLst>
    <p:handoutMasterId r:id="rId43"/>
  </p:handoutMasterIdLst>
  <p:sldIdLst>
    <p:sldId id="370" r:id="rId2"/>
    <p:sldId id="299" r:id="rId3"/>
    <p:sldId id="371" r:id="rId4"/>
    <p:sldId id="340" r:id="rId5"/>
    <p:sldId id="308" r:id="rId6"/>
    <p:sldId id="309" r:id="rId7"/>
    <p:sldId id="310" r:id="rId8"/>
    <p:sldId id="311" r:id="rId9"/>
    <p:sldId id="312" r:id="rId10"/>
    <p:sldId id="341" r:id="rId11"/>
    <p:sldId id="264" r:id="rId12"/>
    <p:sldId id="342" r:id="rId13"/>
    <p:sldId id="343" r:id="rId14"/>
    <p:sldId id="344" r:id="rId15"/>
    <p:sldId id="348" r:id="rId16"/>
    <p:sldId id="347" r:id="rId17"/>
    <p:sldId id="349" r:id="rId18"/>
    <p:sldId id="346" r:id="rId19"/>
    <p:sldId id="345" r:id="rId20"/>
    <p:sldId id="367" r:id="rId21"/>
    <p:sldId id="313" r:id="rId22"/>
    <p:sldId id="314" r:id="rId23"/>
    <p:sldId id="315" r:id="rId24"/>
    <p:sldId id="316" r:id="rId25"/>
    <p:sldId id="317" r:id="rId26"/>
    <p:sldId id="372" r:id="rId27"/>
    <p:sldId id="318" r:id="rId28"/>
    <p:sldId id="285" r:id="rId29"/>
    <p:sldId id="282" r:id="rId30"/>
    <p:sldId id="272" r:id="rId31"/>
    <p:sldId id="373" r:id="rId32"/>
    <p:sldId id="350" r:id="rId33"/>
    <p:sldId id="365" r:id="rId34"/>
    <p:sldId id="337" r:id="rId35"/>
    <p:sldId id="338" r:id="rId36"/>
    <p:sldId id="339" r:id="rId37"/>
    <p:sldId id="368" r:id="rId38"/>
    <p:sldId id="369" r:id="rId39"/>
    <p:sldId id="374" r:id="rId40"/>
    <p:sldId id="351" r:id="rId41"/>
  </p:sldIdLst>
  <p:sldSz cx="12192000" cy="6858000"/>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62AC"/>
    <a:srgbClr val="1E0F00"/>
    <a:srgbClr val="0C0600"/>
    <a:srgbClr val="3A1D00"/>
    <a:srgbClr val="4C2600"/>
    <a:srgbClr val="008E40"/>
    <a:srgbClr val="F62AD9"/>
    <a:srgbClr val="D509B8"/>
    <a:srgbClr val="1704A0"/>
    <a:srgbClr val="0606F8"/>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1439" autoAdjust="0"/>
  </p:normalViewPr>
  <p:slideViewPr>
    <p:cSldViewPr snapToGrid="0" snapToObjects="1" showGuides="1">
      <p:cViewPr>
        <p:scale>
          <a:sx n="60" d="100"/>
          <a:sy n="60" d="100"/>
        </p:scale>
        <p:origin x="-1080" y="-33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70" d="100"/>
          <a:sy n="70" d="100"/>
        </p:scale>
        <p:origin x="-2814" y="-90"/>
      </p:cViewPr>
      <p:guideLst>
        <p:guide orient="horz" pos="2931"/>
        <p:guide pos="2211"/>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AEA243F3-ABF7-4C6E-A617-91B6ACDA511C}" type="datetimeFigureOut">
              <a:rPr lang="en-US" smtClean="0"/>
              <a:pPr/>
              <a:t>11/11/2016</a:t>
            </a:fld>
            <a:endParaRPr lang="en-US"/>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2BDAAC7D-F3A7-4261-B885-C7B0A8263727}" type="slidenum">
              <a:rPr lang="en-US" smtClean="0"/>
              <a:pPr/>
              <a:t>‹#›</a:t>
            </a:fld>
            <a:endParaRPr lang="en-US"/>
          </a:p>
        </p:txBody>
      </p:sp>
    </p:spTree>
    <p:extLst>
      <p:ext uri="{BB962C8B-B14F-4D97-AF65-F5344CB8AC3E}">
        <p14:creationId xmlns="" xmlns:p14="http://schemas.microsoft.com/office/powerpoint/2010/main" val="515403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65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6688" y="0"/>
            <a:ext cx="3041650" cy="465138"/>
          </a:xfrm>
          <a:prstGeom prst="rect">
            <a:avLst/>
          </a:prstGeom>
        </p:spPr>
        <p:txBody>
          <a:bodyPr vert="horz" lIns="91440" tIns="45720" rIns="91440" bIns="45720" rtlCol="0"/>
          <a:lstStyle>
            <a:lvl1pPr algn="r">
              <a:defRPr sz="1200"/>
            </a:lvl1pPr>
          </a:lstStyle>
          <a:p>
            <a:fld id="{0C08CEAF-F8B4-4257-97F0-97833D94E05E}" type="datetimeFigureOut">
              <a:rPr lang="en-US" smtClean="0"/>
              <a:pPr/>
              <a:t>11/11/2016</a:t>
            </a:fld>
            <a:endParaRPr lang="en-US"/>
          </a:p>
        </p:txBody>
      </p:sp>
      <p:sp>
        <p:nvSpPr>
          <p:cNvPr id="4" name="Slide Image Placeholder 3"/>
          <p:cNvSpPr>
            <a:spLocks noGrp="1" noRot="1" noChangeAspect="1"/>
          </p:cNvSpPr>
          <p:nvPr>
            <p:ph type="sldImg" idx="2"/>
          </p:nvPr>
        </p:nvSpPr>
        <p:spPr>
          <a:xfrm>
            <a:off x="409575" y="698500"/>
            <a:ext cx="6200775" cy="34893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9600"/>
            <a:ext cx="5616575" cy="41878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9200"/>
            <a:ext cx="3041650"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6688" y="8839200"/>
            <a:ext cx="3041650" cy="465138"/>
          </a:xfrm>
          <a:prstGeom prst="rect">
            <a:avLst/>
          </a:prstGeom>
        </p:spPr>
        <p:txBody>
          <a:bodyPr vert="horz" lIns="91440" tIns="45720" rIns="91440" bIns="45720" rtlCol="0" anchor="b"/>
          <a:lstStyle>
            <a:lvl1pPr algn="r">
              <a:defRPr sz="1200"/>
            </a:lvl1pPr>
          </a:lstStyle>
          <a:p>
            <a:fld id="{717046CB-769C-4CE0-AC21-B1E0167AC42F}" type="slidenum">
              <a:rPr lang="en-US" smtClean="0"/>
              <a:pPr/>
              <a:t>‹#›</a:t>
            </a:fld>
            <a:endParaRPr lang="en-US"/>
          </a:p>
        </p:txBody>
      </p:sp>
    </p:spTree>
    <p:extLst>
      <p:ext uri="{BB962C8B-B14F-4D97-AF65-F5344CB8AC3E}">
        <p14:creationId xmlns="" xmlns:p14="http://schemas.microsoft.com/office/powerpoint/2010/main" val="4051393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0" indent="-571500">
              <a:buFont typeface="Wingdings" panose="05000000000000000000" pitchFamily="2" charset="2"/>
              <a:buChar char="ü"/>
            </a:pPr>
            <a:r>
              <a:rPr lang="zh-TW" altLang="en-US" sz="1200" b="1" dirty="0" smtClean="0">
                <a:latin typeface="微軟正黑體" panose="020B0604030504040204" pitchFamily="34" charset="-120"/>
                <a:ea typeface="微軟正黑體" panose="020B0604030504040204" pitchFamily="34" charset="-120"/>
              </a:rPr>
              <a:t>是香港著名的豪華五星級酒店之一，是洲際酒店成員之一</a:t>
            </a:r>
            <a:endParaRPr lang="en-US" altLang="zh-TW" sz="1200" b="1" dirty="0" smtClean="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zh-TW" altLang="en-US" sz="1200" b="1" dirty="0" smtClean="0">
                <a:latin typeface="微軟正黑體" panose="020B0604030504040204" pitchFamily="34" charset="-120"/>
                <a:ea typeface="微軟正黑體" panose="020B0604030504040204" pitchFamily="34" charset="-120"/>
              </a:rPr>
              <a:t>坐擁壯麗迷人的維多利亞港景致及璀燦的香港美景，鄰近購物商場、娛樂及商業中心</a:t>
            </a:r>
            <a:endParaRPr lang="en-US" altLang="zh-TW" sz="1200" b="1" dirty="0" smtClean="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zh-TW" altLang="en-US" sz="1200" b="1" dirty="0" smtClean="0">
                <a:latin typeface="微軟正黑體" panose="020B0604030504040204" pitchFamily="34" charset="-120"/>
                <a:ea typeface="微軟正黑體" panose="020B0604030504040204" pitchFamily="34" charset="-120"/>
              </a:rPr>
              <a:t>酒店設有豪華的客房及套房並備有先進的科技設施及世界級的佳餚美食，為商務及消閒旅客帶來最貼心的優越服務</a:t>
            </a:r>
            <a:endParaRPr lang="en-US" altLang="zh-TW" sz="1200" b="1" dirty="0" smtClean="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endParaRPr lang="en-US" altLang="zh-TW" sz="1200" b="1" dirty="0" smtClean="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endParaRPr lang="en-US" altLang="zh-TW" sz="1200" b="1" dirty="0" smtClean="0">
              <a:latin typeface="微軟正黑體" panose="020B0604030504040204" pitchFamily="34" charset="-120"/>
              <a:ea typeface="微軟正黑體" panose="020B0604030504040204" pitchFamily="34" charset="-120"/>
            </a:endParaRPr>
          </a:p>
          <a:p>
            <a:endParaRPr lang="en-US" dirty="0"/>
          </a:p>
        </p:txBody>
      </p:sp>
      <p:sp>
        <p:nvSpPr>
          <p:cNvPr id="4" name="Slide Number Placeholder 3"/>
          <p:cNvSpPr>
            <a:spLocks noGrp="1"/>
          </p:cNvSpPr>
          <p:nvPr>
            <p:ph type="sldNum" sz="quarter" idx="10"/>
          </p:nvPr>
        </p:nvSpPr>
        <p:spPr/>
        <p:txBody>
          <a:bodyPr/>
          <a:lstStyle/>
          <a:p>
            <a:fld id="{717046CB-769C-4CE0-AC21-B1E0167AC42F}" type="slidenum">
              <a:rPr lang="en-US" smtClean="0"/>
              <a:pPr/>
              <a:t>33</a:t>
            </a:fld>
            <a:endParaRPr lang="en-US"/>
          </a:p>
        </p:txBody>
      </p:sp>
    </p:spTree>
    <p:extLst>
      <p:ext uri="{BB962C8B-B14F-4D97-AF65-F5344CB8AC3E}">
        <p14:creationId xmlns="" xmlns:p14="http://schemas.microsoft.com/office/powerpoint/2010/main" val="14957843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lum bright="70000" contrast="-70000"/>
            <a:extLst>
              <a:ext uri="{BEBA8EAE-BF5A-486C-A8C5-ECC9F3942E4B}">
                <a14:imgProps xmlns="" xmlns:a14="http://schemas.microsoft.com/office/drawing/2010/main">
                  <a14:imgLayer r:embed="rId3">
                    <a14:imgEffect>
                      <a14:colorTemperature colorTemp="6250"/>
                    </a14:imgEffect>
                  </a14:imgLayer>
                </a14:imgProps>
              </a:ex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p:txBody>
          <a:bodyPr/>
          <a:lstStyle/>
          <a:p>
            <a:fld id="{7600A6FF-FEA4-AF49-B01D-BF4DD1B4986B}" type="slidenum">
              <a:rPr lang="en-US" smtClean="0"/>
              <a:pPr/>
              <a:t>‹#›</a:t>
            </a:fld>
            <a:endParaRPr lang="en-US"/>
          </a:p>
        </p:txBody>
      </p:sp>
      <p:sp>
        <p:nvSpPr>
          <p:cNvPr id="8" name="Title 8"/>
          <p:cNvSpPr>
            <a:spLocks noGrp="1"/>
          </p:cNvSpPr>
          <p:nvPr>
            <p:ph type="ctrTitle"/>
          </p:nvPr>
        </p:nvSpPr>
        <p:spPr>
          <a:xfrm>
            <a:off x="2209800" y="660974"/>
            <a:ext cx="7772400" cy="1101725"/>
          </a:xfrm>
          <a:prstGeom prst="rect">
            <a:avLst/>
          </a:prstGeom>
        </p:spPr>
        <p:txBody>
          <a:bodyPr/>
          <a:lstStyle/>
          <a:p>
            <a:r>
              <a:rPr lang="en-US" sz="5400" dirty="0" smtClean="0">
                <a:solidFill>
                  <a:srgbClr val="0070C0"/>
                </a:solidFill>
                <a:latin typeface="Arial Unicode MS" pitchFamily="34" charset="-120"/>
                <a:ea typeface="Arial Unicode MS" pitchFamily="34" charset="-120"/>
                <a:cs typeface="Arial Unicode MS" pitchFamily="34" charset="-120"/>
              </a:rPr>
              <a:t>Title</a:t>
            </a:r>
            <a:endParaRPr lang="en-US" sz="5400" dirty="0">
              <a:solidFill>
                <a:srgbClr val="0070C0"/>
              </a:solidFill>
              <a:latin typeface="Arial Unicode MS" pitchFamily="34" charset="-120"/>
              <a:ea typeface="Arial Unicode MS" pitchFamily="34" charset="-120"/>
              <a:cs typeface="Arial Unicode MS" pitchFamily="34" charset="-120"/>
            </a:endParaRPr>
          </a:p>
        </p:txBody>
      </p:sp>
      <p:sp>
        <p:nvSpPr>
          <p:cNvPr id="9" name="Subtitle 9"/>
          <p:cNvSpPr>
            <a:spLocks noGrp="1"/>
          </p:cNvSpPr>
          <p:nvPr>
            <p:ph type="subTitle" idx="1"/>
          </p:nvPr>
        </p:nvSpPr>
        <p:spPr>
          <a:xfrm>
            <a:off x="2984500" y="1908462"/>
            <a:ext cx="6400800" cy="3297415"/>
          </a:xfrm>
          <a:prstGeom prst="rect">
            <a:avLst/>
          </a:prstGeom>
        </p:spPr>
        <p:txBody>
          <a:bodyPr/>
          <a:lstStyle/>
          <a:p>
            <a:r>
              <a:rPr lang="en-US" sz="3600" dirty="0" smtClean="0">
                <a:solidFill>
                  <a:srgbClr val="0070C0"/>
                </a:solidFill>
              </a:rPr>
              <a:t>Subtitle</a:t>
            </a:r>
          </a:p>
          <a:p>
            <a:r>
              <a:rPr lang="en-US" sz="3600" dirty="0" smtClean="0">
                <a:solidFill>
                  <a:srgbClr val="0070C0"/>
                </a:solidFill>
              </a:rPr>
              <a:t>Subtitle</a:t>
            </a:r>
          </a:p>
          <a:p>
            <a:r>
              <a:rPr lang="en-US" sz="3600" dirty="0" smtClean="0">
                <a:solidFill>
                  <a:srgbClr val="0070C0"/>
                </a:solidFill>
              </a:rPr>
              <a:t>Subtitle</a:t>
            </a:r>
          </a:p>
        </p:txBody>
      </p:sp>
    </p:spTree>
    <p:extLst>
      <p:ext uri="{BB962C8B-B14F-4D97-AF65-F5344CB8AC3E}">
        <p14:creationId xmlns="" xmlns:p14="http://schemas.microsoft.com/office/powerpoint/2010/main" val="139755089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314885-AC97-694B-9BB4-80FE4A5C8E14}" type="datetimeFigureOut">
              <a:rPr lang="en-US" smtClean="0"/>
              <a:pPr/>
              <a:t>11/11/2016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 xmlns:p14="http://schemas.microsoft.com/office/powerpoint/2010/main" val="206811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314885-AC97-694B-9BB4-80FE4A5C8E14}" type="datetimeFigureOut">
              <a:rPr lang="en-US" smtClean="0"/>
              <a:pPr/>
              <a:t>11/11/2016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 xmlns:p14="http://schemas.microsoft.com/office/powerpoint/2010/main" val="1253180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lum bright="70000" contrast="-70000"/>
            <a:extLst>
              <a:ext uri="{BEBA8EAE-BF5A-486C-A8C5-ECC9F3942E4B}">
                <a14:imgProps xmlns="" xmlns:a14="http://schemas.microsoft.com/office/drawing/2010/main">
                  <a14:imgLayer r:embed="rId3">
                    <a14:imgEffect>
                      <a14:colorTemperature colorTemp="6250"/>
                    </a14:imgEffect>
                  </a14:imgLayer>
                </a14:imgProps>
              </a:ex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6" name="Slide Number Placeholder 5"/>
          <p:cNvSpPr>
            <a:spLocks noGrp="1"/>
          </p:cNvSpPr>
          <p:nvPr>
            <p:ph type="sldNum" sz="quarter" idx="12"/>
          </p:nvPr>
        </p:nvSpPr>
        <p:spPr/>
        <p:txBody>
          <a:bodyPr/>
          <a:lstStyle/>
          <a:p>
            <a:fld id="{7600A6FF-FEA4-AF49-B01D-BF4DD1B4986B}" type="slidenum">
              <a:rPr lang="en-US" smtClean="0"/>
              <a:pPr/>
              <a:t>‹#›</a:t>
            </a:fld>
            <a:endParaRPr lang="en-US"/>
          </a:p>
        </p:txBody>
      </p:sp>
      <p:sp>
        <p:nvSpPr>
          <p:cNvPr id="8" name="Title 8"/>
          <p:cNvSpPr>
            <a:spLocks noGrp="1"/>
          </p:cNvSpPr>
          <p:nvPr>
            <p:ph type="ctrTitle"/>
          </p:nvPr>
        </p:nvSpPr>
        <p:spPr>
          <a:xfrm>
            <a:off x="2209800" y="660974"/>
            <a:ext cx="7772400" cy="1101725"/>
          </a:xfrm>
          <a:prstGeom prst="rect">
            <a:avLst/>
          </a:prstGeom>
        </p:spPr>
        <p:txBody>
          <a:bodyPr/>
          <a:lstStyle/>
          <a:p>
            <a:r>
              <a:rPr lang="en-US" sz="5400" dirty="0" smtClean="0">
                <a:solidFill>
                  <a:srgbClr val="0070C0"/>
                </a:solidFill>
                <a:latin typeface="Arial Unicode MS" pitchFamily="34" charset="-120"/>
                <a:ea typeface="Arial Unicode MS" pitchFamily="34" charset="-120"/>
                <a:cs typeface="Arial Unicode MS" pitchFamily="34" charset="-120"/>
              </a:rPr>
              <a:t>Title</a:t>
            </a:r>
            <a:endParaRPr lang="en-US" sz="5400" dirty="0">
              <a:solidFill>
                <a:srgbClr val="0070C0"/>
              </a:solidFill>
              <a:latin typeface="Arial Unicode MS" pitchFamily="34" charset="-120"/>
              <a:ea typeface="Arial Unicode MS" pitchFamily="34" charset="-120"/>
              <a:cs typeface="Arial Unicode MS" pitchFamily="34" charset="-120"/>
            </a:endParaRPr>
          </a:p>
        </p:txBody>
      </p:sp>
      <p:sp>
        <p:nvSpPr>
          <p:cNvPr id="9" name="Subtitle 9"/>
          <p:cNvSpPr>
            <a:spLocks noGrp="1"/>
          </p:cNvSpPr>
          <p:nvPr>
            <p:ph type="subTitle" idx="1"/>
          </p:nvPr>
        </p:nvSpPr>
        <p:spPr>
          <a:xfrm>
            <a:off x="2984500" y="1908462"/>
            <a:ext cx="6400800" cy="3297415"/>
          </a:xfrm>
          <a:prstGeom prst="rect">
            <a:avLst/>
          </a:prstGeom>
        </p:spPr>
        <p:txBody>
          <a:bodyPr/>
          <a:lstStyle/>
          <a:p>
            <a:r>
              <a:rPr lang="en-US" sz="3600" dirty="0" smtClean="0">
                <a:solidFill>
                  <a:srgbClr val="0070C0"/>
                </a:solidFill>
              </a:rPr>
              <a:t>Subtitle</a:t>
            </a:r>
          </a:p>
          <a:p>
            <a:r>
              <a:rPr lang="en-US" sz="3600" dirty="0" smtClean="0">
                <a:solidFill>
                  <a:srgbClr val="0070C0"/>
                </a:solidFill>
              </a:rPr>
              <a:t>Subtitle</a:t>
            </a:r>
          </a:p>
          <a:p>
            <a:r>
              <a:rPr lang="en-US" sz="3600" dirty="0" smtClean="0">
                <a:solidFill>
                  <a:srgbClr val="0070C0"/>
                </a:solidFill>
              </a:rPr>
              <a:t>Subtitle</a:t>
            </a:r>
          </a:p>
        </p:txBody>
      </p:sp>
    </p:spTree>
    <p:extLst>
      <p:ext uri="{BB962C8B-B14F-4D97-AF65-F5344CB8AC3E}">
        <p14:creationId xmlns="" xmlns:p14="http://schemas.microsoft.com/office/powerpoint/2010/main" val="59702356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7314885-AC97-694B-9BB4-80FE4A5C8E14}" type="datetimeFigureOut">
              <a:rPr lang="en-US" smtClean="0"/>
              <a:pPr/>
              <a:t>11/11/2016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 xmlns:p14="http://schemas.microsoft.com/office/powerpoint/2010/main" val="113147497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314885-AC97-694B-9BB4-80FE4A5C8E14}" type="datetimeFigureOut">
              <a:rPr lang="en-US" smtClean="0"/>
              <a:pPr/>
              <a:t>11/11/2016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 xmlns:p14="http://schemas.microsoft.com/office/powerpoint/2010/main" val="732261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7314885-AC97-694B-9BB4-80FE4A5C8E14}" type="datetimeFigureOut">
              <a:rPr lang="en-US" smtClean="0"/>
              <a:pPr/>
              <a:t>11/11/2016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 xmlns:p14="http://schemas.microsoft.com/office/powerpoint/2010/main" val="2030354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7314885-AC97-694B-9BB4-80FE4A5C8E14}" type="datetimeFigureOut">
              <a:rPr lang="en-US" smtClean="0"/>
              <a:pPr/>
              <a:t>11/11/2016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 xmlns:p14="http://schemas.microsoft.com/office/powerpoint/2010/main" val="659939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7314885-AC97-694B-9BB4-80FE4A5C8E14}" type="datetimeFigureOut">
              <a:rPr lang="en-US" smtClean="0"/>
              <a:pPr/>
              <a:t>11/11/2016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 xmlns:p14="http://schemas.microsoft.com/office/powerpoint/2010/main" val="19923964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314885-AC97-694B-9BB4-80FE4A5C8E14}" type="datetimeFigureOut">
              <a:rPr lang="en-US" smtClean="0"/>
              <a:pPr/>
              <a:t>11/11/2016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 xmlns:p14="http://schemas.microsoft.com/office/powerpoint/2010/main" val="494039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7314885-AC97-694B-9BB4-80FE4A5C8E14}" type="datetimeFigureOut">
              <a:rPr lang="en-US" smtClean="0"/>
              <a:pPr/>
              <a:t>11/11/2016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600A6FF-FEA4-AF49-B01D-BF4DD1B4986B}" type="slidenum">
              <a:rPr lang="en-US" smtClean="0"/>
              <a:pPr/>
              <a:t>‹#›</a:t>
            </a:fld>
            <a:endParaRPr lang="en-US"/>
          </a:p>
        </p:txBody>
      </p:sp>
    </p:spTree>
    <p:extLst>
      <p:ext uri="{BB962C8B-B14F-4D97-AF65-F5344CB8AC3E}">
        <p14:creationId xmlns="" xmlns:p14="http://schemas.microsoft.com/office/powerpoint/2010/main" val="1145626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00A6FF-FEA4-AF49-B01D-BF4DD1B4986B}" type="slidenum">
              <a:rPr lang="en-US" smtClean="0"/>
              <a:pPr/>
              <a:t>‹#›</a:t>
            </a:fld>
            <a:endParaRPr lang="en-US"/>
          </a:p>
        </p:txBody>
      </p:sp>
      <p:pic>
        <p:nvPicPr>
          <p:cNvPr id="7" name="Picture 6"/>
          <p:cNvPicPr>
            <a:picLocks noChangeAspect="1"/>
          </p:cNvPicPr>
          <p:nvPr userDrawn="1"/>
        </p:nvPicPr>
        <p:blipFill>
          <a:blip r:embed="rId13">
            <a:lum bright="70000" contrast="-70000"/>
            <a:extLst>
              <a:ext uri="{BEBA8EAE-BF5A-486C-A8C5-ECC9F3942E4B}">
                <a14:imgProps xmlns="" xmlns:a14="http://schemas.microsoft.com/office/drawing/2010/main">
                  <a14:imgLayer r:embed="rId14">
                    <a14:imgEffect>
                      <a14:colorTemperature colorTemp="6250"/>
                    </a14:imgEffect>
                  </a14:imgLayer>
                </a14:imgProps>
              </a:ex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sp>
        <p:nvSpPr>
          <p:cNvPr id="8" name="Title 8"/>
          <p:cNvSpPr txBox="1">
            <a:spLocks/>
          </p:cNvSpPr>
          <p:nvPr userDrawn="1"/>
        </p:nvSpPr>
        <p:spPr>
          <a:xfrm>
            <a:off x="2209800" y="660974"/>
            <a:ext cx="7772400" cy="1101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smtClean="0">
                <a:solidFill>
                  <a:srgbClr val="0070C0"/>
                </a:solidFill>
                <a:latin typeface="Arial Unicode MS" pitchFamily="34" charset="-120"/>
                <a:ea typeface="Arial Unicode MS" pitchFamily="34" charset="-120"/>
                <a:cs typeface="Arial Unicode MS" pitchFamily="34" charset="-120"/>
              </a:rPr>
              <a:t>Title</a:t>
            </a:r>
            <a:endParaRPr lang="en-US" sz="5400" dirty="0">
              <a:solidFill>
                <a:srgbClr val="0070C0"/>
              </a:solidFill>
              <a:latin typeface="Arial Unicode MS" pitchFamily="34" charset="-120"/>
              <a:ea typeface="Arial Unicode MS" pitchFamily="34" charset="-120"/>
              <a:cs typeface="Arial Unicode MS" pitchFamily="34" charset="-120"/>
            </a:endParaRPr>
          </a:p>
        </p:txBody>
      </p:sp>
      <p:sp>
        <p:nvSpPr>
          <p:cNvPr id="9" name="Subtitle 9"/>
          <p:cNvSpPr txBox="1">
            <a:spLocks/>
          </p:cNvSpPr>
          <p:nvPr userDrawn="1"/>
        </p:nvSpPr>
        <p:spPr>
          <a:xfrm>
            <a:off x="2984500" y="1908462"/>
            <a:ext cx="6400800" cy="329741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smtClean="0">
                <a:solidFill>
                  <a:srgbClr val="0070C0"/>
                </a:solidFill>
              </a:rPr>
              <a:t>Subtitle</a:t>
            </a:r>
          </a:p>
          <a:p>
            <a:r>
              <a:rPr lang="en-US" sz="3600" smtClean="0">
                <a:solidFill>
                  <a:srgbClr val="0070C0"/>
                </a:solidFill>
              </a:rPr>
              <a:t>Subtitle</a:t>
            </a:r>
          </a:p>
          <a:p>
            <a:r>
              <a:rPr lang="en-US" sz="3600" smtClean="0">
                <a:solidFill>
                  <a:srgbClr val="0070C0"/>
                </a:solidFill>
              </a:rPr>
              <a:t>Subtitle</a:t>
            </a:r>
            <a:endParaRPr lang="en-US" sz="3600" dirty="0" smtClean="0">
              <a:solidFill>
                <a:srgbClr val="0070C0"/>
              </a:solidFill>
            </a:endParaRPr>
          </a:p>
        </p:txBody>
      </p:sp>
    </p:spTree>
    <p:extLst>
      <p:ext uri="{BB962C8B-B14F-4D97-AF65-F5344CB8AC3E}">
        <p14:creationId xmlns="" xmlns:p14="http://schemas.microsoft.com/office/powerpoint/2010/main" val="6634814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jpeg"/><Relationship Id="rId11" Type="http://schemas.openxmlformats.org/officeDocument/2006/relationships/image" Target="../media/image56.jpeg"/><Relationship Id="rId5" Type="http://schemas.openxmlformats.org/officeDocument/2006/relationships/image" Target="../media/image51.png"/><Relationship Id="rId10" Type="http://schemas.openxmlformats.org/officeDocument/2006/relationships/image" Target="../media/image55.jpeg"/><Relationship Id="rId4" Type="http://schemas.openxmlformats.org/officeDocument/2006/relationships/image" Target="../media/image50.jpeg"/><Relationship Id="rId9"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image" Target="../media/image69.jpe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71.png"/><Relationship Id="rId4" Type="http://schemas.microsoft.com/office/2007/relationships/hdphoto" Target="../media/hdphoto8.wdp"/></Relationships>
</file>

<file path=ppt/slides/_rels/slide3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3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3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3.jpeg"/><Relationship Id="rId5" Type="http://schemas.microsoft.com/office/2007/relationships/hdphoto" Target="../media/hdphoto11.wdp"/><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5.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5.wdp"/><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5.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 xmlns:a14="http://schemas.microsoft.com/office/drawing/2010/main">
                  <a14:imgLayer r:embed="rId3">
                    <a14:imgEffect>
                      <a14:colorTemperature colorTemp="6250"/>
                    </a14:imgEffect>
                  </a14:imgLayer>
                </a14:imgProps>
              </a:ext>
              <a:ext uri="{28A0092B-C50C-407E-A947-70E740481C1C}">
                <a14:useLocalDpi xmlns="" xmlns:a14="http://schemas.microsoft.com/office/drawing/2010/main" val="0"/>
              </a:ext>
            </a:extLst>
          </a:blip>
          <a:stretch>
            <a:fillRect/>
          </a:stretch>
        </p:blipFill>
        <p:spPr>
          <a:xfrm>
            <a:off x="0" y="-21285"/>
            <a:ext cx="12192000" cy="6858000"/>
          </a:xfrm>
          <a:prstGeom prst="rect">
            <a:avLst/>
          </a:prstGeom>
        </p:spPr>
      </p:pic>
      <p:sp>
        <p:nvSpPr>
          <p:cNvPr id="14" name="TextBox 13"/>
          <p:cNvSpPr txBox="1"/>
          <p:nvPr/>
        </p:nvSpPr>
        <p:spPr>
          <a:xfrm>
            <a:off x="174172" y="225013"/>
            <a:ext cx="11778343" cy="646331"/>
          </a:xfrm>
          <a:prstGeom prst="rect">
            <a:avLst/>
          </a:prstGeom>
          <a:noFill/>
        </p:spPr>
        <p:txBody>
          <a:bodyPr wrap="square" rtlCol="0">
            <a:spAutoFit/>
          </a:bodyPr>
          <a:lstStyle/>
          <a:p>
            <a:pPr algn="ctr"/>
            <a:r>
              <a:rPr lang="zh-TW" altLang="en-US" sz="3600" dirty="0">
                <a:solidFill>
                  <a:srgbClr val="003366"/>
                </a:solidFill>
                <a:ea typeface="Apple LiGothic" pitchFamily="2" charset="-120"/>
              </a:rPr>
              <a:t>夥伴商店發展專題</a:t>
            </a:r>
          </a:p>
        </p:txBody>
      </p:sp>
      <p:sp>
        <p:nvSpPr>
          <p:cNvPr id="18" name="Text Box 6"/>
          <p:cNvSpPr txBox="1">
            <a:spLocks noChangeArrowheads="1"/>
          </p:cNvSpPr>
          <p:nvPr/>
        </p:nvSpPr>
        <p:spPr bwMode="auto">
          <a:xfrm>
            <a:off x="4390637" y="1682714"/>
            <a:ext cx="6374719" cy="1107996"/>
          </a:xfrm>
          <a:prstGeom prst="rect">
            <a:avLst/>
          </a:prstGeom>
          <a:noFill/>
          <a:ln w="9525">
            <a:noFill/>
            <a:miter lim="800000"/>
            <a:headEnd/>
            <a:tailEnd/>
          </a:ln>
          <a:effectLst/>
        </p:spPr>
        <p:txBody>
          <a:bodyPr wrap="square">
            <a:spAutoFit/>
          </a:bodyPr>
          <a:lstStyle/>
          <a:p>
            <a:pPr algn="ctr">
              <a:spcBef>
                <a:spcPct val="50000"/>
              </a:spcBef>
              <a:defRPr/>
            </a:pPr>
            <a:r>
              <a:rPr lang="en-US" sz="6600" b="1" dirty="0">
                <a:solidFill>
                  <a:srgbClr val="33CCFF"/>
                </a:solidFill>
                <a:ea typeface="華康儷中黑" panose="020B0509000000000000" pitchFamily="49" charset="-120"/>
                <a:cs typeface="Heiti TC Light"/>
              </a:rPr>
              <a:t>Marcus Chan</a:t>
            </a:r>
          </a:p>
        </p:txBody>
      </p:sp>
      <p:sp>
        <p:nvSpPr>
          <p:cNvPr id="19" name="Rectangle 18"/>
          <p:cNvSpPr/>
          <p:nvPr/>
        </p:nvSpPr>
        <p:spPr>
          <a:xfrm>
            <a:off x="174173" y="871345"/>
            <a:ext cx="11778342" cy="523220"/>
          </a:xfrm>
          <a:prstGeom prst="rect">
            <a:avLst/>
          </a:prstGeom>
        </p:spPr>
        <p:txBody>
          <a:bodyPr wrap="square">
            <a:spAutoFit/>
          </a:bodyPr>
          <a:lstStyle/>
          <a:p>
            <a:pPr algn="ctr"/>
            <a:r>
              <a:rPr lang="en-US" sz="2800" dirty="0">
                <a:solidFill>
                  <a:srgbClr val="003366"/>
                </a:solidFill>
                <a:ea typeface="Apple LiGothic" pitchFamily="2" charset="-120"/>
              </a:rPr>
              <a:t>Partner Stores Development</a:t>
            </a:r>
          </a:p>
        </p:txBody>
      </p:sp>
      <p:sp>
        <p:nvSpPr>
          <p:cNvPr id="16" name="Text Box 6"/>
          <p:cNvSpPr txBox="1">
            <a:spLocks noChangeArrowheads="1"/>
          </p:cNvSpPr>
          <p:nvPr/>
        </p:nvSpPr>
        <p:spPr bwMode="auto">
          <a:xfrm>
            <a:off x="3758982" y="2944595"/>
            <a:ext cx="7663543" cy="1354217"/>
          </a:xfrm>
          <a:prstGeom prst="rect">
            <a:avLst/>
          </a:prstGeom>
          <a:noFill/>
          <a:ln w="9525">
            <a:noFill/>
            <a:miter lim="800000"/>
            <a:headEnd/>
            <a:tailEnd/>
          </a:ln>
          <a:effectLst/>
        </p:spPr>
        <p:txBody>
          <a:bodyPr wrap="square">
            <a:spAutoFit/>
          </a:bodyPr>
          <a:lstStyle/>
          <a:p>
            <a:pPr algn="ctr">
              <a:spcBef>
                <a:spcPts val="1200"/>
              </a:spcBef>
              <a:defRPr/>
            </a:pPr>
            <a:r>
              <a:rPr lang="zh-TW" altLang="en-US" sz="3600" dirty="0">
                <a:solidFill>
                  <a:srgbClr val="003366"/>
                </a:solidFill>
                <a:ea typeface="華康儷中黑" panose="020B0509000000000000" pitchFamily="49" charset="-120"/>
                <a:cs typeface="Heiti TC Light"/>
              </a:rPr>
              <a:t>商業夥伴拓展經</a:t>
            </a:r>
            <a:r>
              <a:rPr lang="zh-TW" altLang="en-US" sz="3600" dirty="0" smtClean="0">
                <a:solidFill>
                  <a:srgbClr val="003366"/>
                </a:solidFill>
                <a:ea typeface="華康儷中黑" panose="020B0509000000000000" pitchFamily="49" charset="-120"/>
                <a:cs typeface="Heiti TC Light"/>
              </a:rPr>
              <a:t>理</a:t>
            </a:r>
            <a:endParaRPr lang="en-US" altLang="zh-TW" sz="3600" dirty="0" smtClean="0">
              <a:solidFill>
                <a:srgbClr val="003366"/>
              </a:solidFill>
              <a:ea typeface="華康儷中黑" panose="020B0509000000000000" pitchFamily="49" charset="-120"/>
              <a:cs typeface="Heiti TC Light"/>
            </a:endParaRPr>
          </a:p>
          <a:p>
            <a:pPr algn="ctr">
              <a:spcBef>
                <a:spcPts val="1200"/>
              </a:spcBef>
              <a:defRPr/>
            </a:pPr>
            <a:r>
              <a:rPr lang="en-US" altLang="zh-TW" sz="3600" dirty="0">
                <a:solidFill>
                  <a:srgbClr val="003366"/>
                </a:solidFill>
                <a:ea typeface="華康儷中黑" panose="020B0509000000000000" pitchFamily="49" charset="-120"/>
                <a:cs typeface="Heiti TC Light"/>
              </a:rPr>
              <a:t>Affiliate Development Manager</a:t>
            </a:r>
            <a:endParaRPr lang="zh-TW" altLang="en-US" sz="3600" dirty="0">
              <a:solidFill>
                <a:srgbClr val="003366"/>
              </a:solidFill>
              <a:ea typeface="華康儷中黑" panose="020B0509000000000000" pitchFamily="49" charset="-120"/>
              <a:cs typeface="Heiti TC Light"/>
            </a:endParaRPr>
          </a:p>
        </p:txBody>
      </p:sp>
      <p:pic>
        <p:nvPicPr>
          <p:cNvPr id="10" name="Picture 9"/>
          <p:cNvPicPr>
            <a:picLocks noChangeAspect="1"/>
          </p:cNvPicPr>
          <p:nvPr/>
        </p:nvPicPr>
        <p:blipFill rotWithShape="1">
          <a:blip r:embed="rId4" cstate="print">
            <a:extLst>
              <a:ext uri="{BEBA8EAE-BF5A-486C-A8C5-ECC9F3942E4B}">
                <a14:imgProps xmlns="" xmlns:a14="http://schemas.microsoft.com/office/drawing/2010/main">
                  <a14:imgLayer r:embed="rId6">
                    <a14:imgEffect>
                      <a14:sharpenSoften amount="25000"/>
                    </a14:imgEffect>
                    <a14:imgEffect>
                      <a14:colorTemperature colorTemp="7200"/>
                    </a14:imgEffect>
                  </a14:imgLayer>
                </a14:imgProps>
              </a:ext>
              <a:ext uri="{28A0092B-C50C-407E-A947-70E740481C1C}">
                <a14:useLocalDpi xmlns="" xmlns:a14="http://schemas.microsoft.com/office/drawing/2010/main" val="0"/>
              </a:ext>
            </a:extLst>
          </a:blip>
          <a:srcRect l="45479" t="10535" r="22867" b="36667"/>
          <a:stretch/>
        </p:blipFill>
        <p:spPr>
          <a:xfrm>
            <a:off x="915916" y="1499049"/>
            <a:ext cx="3017520" cy="3774757"/>
          </a:xfrm>
          <a:prstGeom prst="rect">
            <a:avLst/>
          </a:prstGeom>
        </p:spPr>
      </p:pic>
      <p:sp>
        <p:nvSpPr>
          <p:cNvPr id="11" name="TextBox 16"/>
          <p:cNvSpPr txBox="1"/>
          <p:nvPr/>
        </p:nvSpPr>
        <p:spPr>
          <a:xfrm>
            <a:off x="701950" y="6590494"/>
            <a:ext cx="10775346" cy="246221"/>
          </a:xfrm>
          <a:prstGeom prst="rect">
            <a:avLst/>
          </a:prstGeom>
          <a:noFill/>
        </p:spPr>
        <p:txBody>
          <a:bodyPr wrap="square" rtlCol="0">
            <a:spAutoFit/>
          </a:bodyPr>
          <a:lstStyle>
            <a:defPPr>
              <a:defRPr lang="en-US"/>
            </a:defPPr>
            <a:lvl1pPr marL="0" algn="l" defTabSz="914105" rtl="0" eaLnBrk="1" latinLnBrk="0" hangingPunct="1">
              <a:defRPr sz="1900" kern="1200">
                <a:solidFill>
                  <a:schemeClr val="tx1"/>
                </a:solidFill>
                <a:latin typeface="+mn-lt"/>
                <a:ea typeface="+mn-ea"/>
                <a:cs typeface="+mn-cs"/>
              </a:defRPr>
            </a:lvl1pPr>
            <a:lvl2pPr marL="457047" algn="l" defTabSz="914105" rtl="0" eaLnBrk="1" latinLnBrk="0" hangingPunct="1">
              <a:defRPr sz="1900" kern="1200">
                <a:solidFill>
                  <a:schemeClr val="tx1"/>
                </a:solidFill>
                <a:latin typeface="+mn-lt"/>
                <a:ea typeface="+mn-ea"/>
                <a:cs typeface="+mn-cs"/>
              </a:defRPr>
            </a:lvl2pPr>
            <a:lvl3pPr marL="914105" algn="l" defTabSz="914105" rtl="0" eaLnBrk="1" latinLnBrk="0" hangingPunct="1">
              <a:defRPr sz="1900" kern="1200">
                <a:solidFill>
                  <a:schemeClr val="tx1"/>
                </a:solidFill>
                <a:latin typeface="+mn-lt"/>
                <a:ea typeface="+mn-ea"/>
                <a:cs typeface="+mn-cs"/>
              </a:defRPr>
            </a:lvl3pPr>
            <a:lvl4pPr marL="1371158" algn="l" defTabSz="914105" rtl="0" eaLnBrk="1" latinLnBrk="0" hangingPunct="1">
              <a:defRPr sz="1900" kern="1200">
                <a:solidFill>
                  <a:schemeClr val="tx1"/>
                </a:solidFill>
                <a:latin typeface="+mn-lt"/>
                <a:ea typeface="+mn-ea"/>
                <a:cs typeface="+mn-cs"/>
              </a:defRPr>
            </a:lvl4pPr>
            <a:lvl5pPr marL="1828210" algn="l" defTabSz="914105" rtl="0" eaLnBrk="1" latinLnBrk="0" hangingPunct="1">
              <a:defRPr sz="1900" kern="1200">
                <a:solidFill>
                  <a:schemeClr val="tx1"/>
                </a:solidFill>
                <a:latin typeface="+mn-lt"/>
                <a:ea typeface="+mn-ea"/>
                <a:cs typeface="+mn-cs"/>
              </a:defRPr>
            </a:lvl5pPr>
            <a:lvl6pPr marL="2285270" algn="l" defTabSz="914105" rtl="0" eaLnBrk="1" latinLnBrk="0" hangingPunct="1">
              <a:defRPr sz="1900" kern="1200">
                <a:solidFill>
                  <a:schemeClr val="tx1"/>
                </a:solidFill>
                <a:latin typeface="+mn-lt"/>
                <a:ea typeface="+mn-ea"/>
                <a:cs typeface="+mn-cs"/>
              </a:defRPr>
            </a:lvl6pPr>
            <a:lvl7pPr marL="2742314" algn="l" defTabSz="914105" rtl="0" eaLnBrk="1" latinLnBrk="0" hangingPunct="1">
              <a:defRPr sz="1900" kern="1200">
                <a:solidFill>
                  <a:schemeClr val="tx1"/>
                </a:solidFill>
                <a:latin typeface="+mn-lt"/>
                <a:ea typeface="+mn-ea"/>
                <a:cs typeface="+mn-cs"/>
              </a:defRPr>
            </a:lvl7pPr>
            <a:lvl8pPr marL="3199360" algn="l" defTabSz="914105" rtl="0" eaLnBrk="1" latinLnBrk="0" hangingPunct="1">
              <a:defRPr sz="1900" kern="1200">
                <a:solidFill>
                  <a:schemeClr val="tx1"/>
                </a:solidFill>
                <a:latin typeface="+mn-lt"/>
                <a:ea typeface="+mn-ea"/>
                <a:cs typeface="+mn-cs"/>
              </a:defRPr>
            </a:lvl8pPr>
            <a:lvl9pPr marL="3656407" algn="l" defTabSz="914105" rtl="0" eaLnBrk="1" latinLnBrk="0" hangingPunct="1">
              <a:defRPr sz="1900" kern="1200">
                <a:solidFill>
                  <a:schemeClr val="tx1"/>
                </a:solidFill>
                <a:latin typeface="+mn-lt"/>
                <a:ea typeface="+mn-ea"/>
                <a:cs typeface="+mn-cs"/>
              </a:defRPr>
            </a:lvl9pPr>
          </a:lstStyle>
          <a:p>
            <a:r>
              <a:rPr lang="zh-TW" altLang="en-US" sz="500" dirty="0">
                <a:solidFill>
                  <a:srgbClr val="003366"/>
                </a:solidFill>
                <a:ea typeface="Apple LiGothic" pitchFamily="2" charset="-120"/>
                <a:cs typeface="Heiti TC Light"/>
              </a:rPr>
              <a:t>本簡報中提到的收入等級純屬舉例說明，無意代表美安香</a:t>
            </a:r>
            <a:r>
              <a:rPr lang="zh-TW" altLang="en-US" sz="500" dirty="0" smtClean="0">
                <a:solidFill>
                  <a:srgbClr val="003366"/>
                </a:solidFill>
                <a:ea typeface="Apple LiGothic" pitchFamily="2" charset="-120"/>
                <a:cs typeface="Heiti TC Light"/>
              </a:rPr>
              <a:t>港超連鎖™店主的</a:t>
            </a:r>
            <a:r>
              <a:rPr lang="zh-TW" altLang="en-US" sz="500" dirty="0">
                <a:solidFill>
                  <a:srgbClr val="003366"/>
                </a:solidFill>
                <a:ea typeface="Apple LiGothic" pitchFamily="2" charset="-120"/>
                <a:cs typeface="Heiti TC Light"/>
              </a:rPr>
              <a:t>一般收入，也無意表示任何超連</a:t>
            </a:r>
            <a:r>
              <a:rPr lang="zh-TW" altLang="en-US" sz="500" dirty="0" smtClean="0">
                <a:solidFill>
                  <a:srgbClr val="003366"/>
                </a:solidFill>
                <a:ea typeface="Apple LiGothic" pitchFamily="2" charset="-120"/>
                <a:cs typeface="Heiti TC Light"/>
              </a:rPr>
              <a:t>鎖™店</a:t>
            </a:r>
            <a:r>
              <a:rPr lang="zh-TW" altLang="en-US" sz="500" dirty="0">
                <a:solidFill>
                  <a:srgbClr val="003366"/>
                </a:solidFill>
                <a:ea typeface="Apple LiGothic" pitchFamily="2" charset="-120"/>
                <a:cs typeface="Heiti TC Light"/>
              </a:rPr>
              <a:t>主皆可賺取同等收入。美安香港超連</a:t>
            </a:r>
            <a:r>
              <a:rPr lang="zh-TW" altLang="en-US" sz="500" dirty="0" smtClean="0">
                <a:solidFill>
                  <a:srgbClr val="003366"/>
                </a:solidFill>
                <a:ea typeface="Apple LiGothic" pitchFamily="2" charset="-120"/>
                <a:cs typeface="Heiti TC Light"/>
              </a:rPr>
              <a:t>鎖™店</a:t>
            </a:r>
            <a:r>
              <a:rPr lang="zh-TW" altLang="en-US" sz="500" dirty="0">
                <a:solidFill>
                  <a:srgbClr val="003366"/>
                </a:solidFill>
                <a:ea typeface="Apple LiGothic" pitchFamily="2" charset="-120"/>
                <a:cs typeface="Heiti TC Light"/>
              </a:rPr>
              <a:t>主的成功與否，取決於其在發展事業時的努力、才能與投入程度。</a:t>
            </a:r>
            <a:r>
              <a:rPr lang="en-US" sz="500" b="1" dirty="0">
                <a:solidFill>
                  <a:srgbClr val="003366"/>
                </a:solidFill>
                <a:ea typeface="Apple LiGothic" pitchFamily="2" charset="-120"/>
                <a:cs typeface="Heiti TC Light"/>
              </a:rPr>
              <a:t>The income levels mentioned in the following presentation are for illustration purposes only. They are not intended to represent the income of a typical Market Hong Kong </a:t>
            </a:r>
            <a:r>
              <a:rPr lang="en-US" altLang="zh-TW" sz="500" b="1" dirty="0" err="1" smtClean="0">
                <a:solidFill>
                  <a:srgbClr val="003366"/>
                </a:solidFill>
                <a:ea typeface="Apple LiGothic" pitchFamily="2" charset="-120"/>
                <a:cs typeface="Heiti TC Light"/>
              </a:rPr>
              <a:t>UnFranchise</a:t>
            </a:r>
            <a:r>
              <a:rPr lang="en-US" altLang="zh-TW" sz="500" b="1" dirty="0" smtClean="0">
                <a:solidFill>
                  <a:srgbClr val="003366"/>
                </a:solidFill>
                <a:ea typeface="Apple LiGothic" pitchFamily="2" charset="-120"/>
                <a:cs typeface="Heiti TC Light"/>
              </a:rPr>
              <a:t> ™Owner</a:t>
            </a:r>
            <a:r>
              <a:rPr lang="en-US" sz="500" b="1" dirty="0" smtClean="0">
                <a:solidFill>
                  <a:srgbClr val="003366"/>
                </a:solidFill>
                <a:ea typeface="Apple LiGothic" pitchFamily="2" charset="-120"/>
                <a:cs typeface="Heiti TC Light"/>
              </a:rPr>
              <a:t>, </a:t>
            </a:r>
            <a:r>
              <a:rPr lang="en-US" sz="500" b="1" dirty="0">
                <a:solidFill>
                  <a:srgbClr val="003366"/>
                </a:solidFill>
                <a:ea typeface="Apple LiGothic" pitchFamily="2" charset="-120"/>
                <a:cs typeface="Heiti TC Light"/>
              </a:rPr>
              <a:t>nor </a:t>
            </a:r>
            <a:r>
              <a:rPr lang="en-US" sz="500" b="1" dirty="0" smtClean="0">
                <a:solidFill>
                  <a:srgbClr val="003366"/>
                </a:solidFill>
                <a:ea typeface="Apple LiGothic" pitchFamily="2" charset="-120"/>
                <a:cs typeface="Heiti TC Light"/>
              </a:rPr>
              <a:t>are </a:t>
            </a:r>
            <a:r>
              <a:rPr lang="en-US" sz="500" b="1" dirty="0">
                <a:solidFill>
                  <a:srgbClr val="003366"/>
                </a:solidFill>
                <a:ea typeface="Apple LiGothic" pitchFamily="2" charset="-120"/>
                <a:cs typeface="Heiti TC Light"/>
              </a:rPr>
              <a:t>they intended to represent that any given Independent </a:t>
            </a:r>
            <a:r>
              <a:rPr lang="en-US" altLang="zh-TW" sz="500" b="1" dirty="0" err="1" smtClean="0">
                <a:solidFill>
                  <a:srgbClr val="003366"/>
                </a:solidFill>
                <a:ea typeface="Apple LiGothic" pitchFamily="2" charset="-120"/>
                <a:cs typeface="Heiti TC Light"/>
              </a:rPr>
              <a:t>UnFranchise</a:t>
            </a:r>
            <a:r>
              <a:rPr lang="en-US" altLang="zh-TW" sz="500" b="1" dirty="0">
                <a:solidFill>
                  <a:srgbClr val="003366"/>
                </a:solidFill>
                <a:ea typeface="Apple LiGothic" pitchFamily="2" charset="-120"/>
                <a:cs typeface="Heiti TC Light"/>
              </a:rPr>
              <a:t> ™</a:t>
            </a:r>
            <a:r>
              <a:rPr lang="en-US" altLang="zh-TW" sz="500" b="1" dirty="0" smtClean="0">
                <a:solidFill>
                  <a:srgbClr val="003366"/>
                </a:solidFill>
                <a:ea typeface="Apple LiGothic" pitchFamily="2" charset="-120"/>
                <a:cs typeface="Heiti TC Light"/>
              </a:rPr>
              <a:t> </a:t>
            </a:r>
            <a:r>
              <a:rPr lang="en-US" altLang="zh-TW" sz="500" b="1" dirty="0">
                <a:solidFill>
                  <a:srgbClr val="003366"/>
                </a:solidFill>
                <a:ea typeface="Apple LiGothic" pitchFamily="2" charset="-120"/>
                <a:cs typeface="Heiti TC Light"/>
              </a:rPr>
              <a:t>Owner</a:t>
            </a:r>
            <a:r>
              <a:rPr lang="en-US" sz="500" b="1" dirty="0" smtClean="0">
                <a:solidFill>
                  <a:srgbClr val="003366"/>
                </a:solidFill>
                <a:ea typeface="Apple LiGothic" pitchFamily="2" charset="-120"/>
                <a:cs typeface="Heiti TC Light"/>
              </a:rPr>
              <a:t> </a:t>
            </a:r>
            <a:r>
              <a:rPr lang="en-US" sz="500" b="1" dirty="0">
                <a:solidFill>
                  <a:srgbClr val="003366"/>
                </a:solidFill>
                <a:ea typeface="Apple LiGothic" pitchFamily="2" charset="-120"/>
                <a:cs typeface="Heiti TC Light"/>
              </a:rPr>
              <a:t>will earn income in that amount. The success of any Market Hong Kong Independent </a:t>
            </a:r>
            <a:r>
              <a:rPr lang="en-US" altLang="zh-TW" sz="500" b="1" dirty="0" err="1" smtClean="0">
                <a:solidFill>
                  <a:srgbClr val="003366"/>
                </a:solidFill>
                <a:ea typeface="Apple LiGothic" pitchFamily="2" charset="-120"/>
                <a:cs typeface="Heiti TC Light"/>
              </a:rPr>
              <a:t>UnFranchise</a:t>
            </a:r>
            <a:r>
              <a:rPr lang="en-US" altLang="zh-TW" sz="500" b="1" dirty="0">
                <a:solidFill>
                  <a:srgbClr val="003366"/>
                </a:solidFill>
                <a:ea typeface="Apple LiGothic" pitchFamily="2" charset="-120"/>
                <a:cs typeface="Heiti TC Light"/>
              </a:rPr>
              <a:t> ™</a:t>
            </a:r>
            <a:r>
              <a:rPr lang="en-US" altLang="zh-TW" sz="500" b="1" dirty="0" smtClean="0">
                <a:solidFill>
                  <a:srgbClr val="003366"/>
                </a:solidFill>
                <a:ea typeface="Apple LiGothic" pitchFamily="2" charset="-120"/>
                <a:cs typeface="Heiti TC Light"/>
              </a:rPr>
              <a:t> </a:t>
            </a:r>
            <a:r>
              <a:rPr lang="en-US" altLang="zh-TW" sz="500" b="1" dirty="0">
                <a:solidFill>
                  <a:srgbClr val="003366"/>
                </a:solidFill>
                <a:ea typeface="Apple LiGothic" pitchFamily="2" charset="-120"/>
                <a:cs typeface="Heiti TC Light"/>
              </a:rPr>
              <a:t>Owner</a:t>
            </a:r>
            <a:r>
              <a:rPr lang="en-US" sz="500" b="1" dirty="0" smtClean="0">
                <a:solidFill>
                  <a:srgbClr val="003366"/>
                </a:solidFill>
                <a:ea typeface="Apple LiGothic" pitchFamily="2" charset="-120"/>
                <a:cs typeface="Heiti TC Light"/>
              </a:rPr>
              <a:t> </a:t>
            </a:r>
            <a:r>
              <a:rPr lang="en-US" sz="500" b="1" dirty="0">
                <a:solidFill>
                  <a:srgbClr val="003366"/>
                </a:solidFill>
                <a:ea typeface="Apple LiGothic" pitchFamily="2" charset="-120"/>
                <a:cs typeface="Heiti TC Light"/>
              </a:rPr>
              <a:t>will depend upon the amount of hard work, talent, and dedication which he or she devotes to building his or her Market Hong Kong Business.</a:t>
            </a:r>
            <a:endParaRPr lang="en-US" sz="500" dirty="0">
              <a:solidFill>
                <a:srgbClr val="003366"/>
              </a:solidFill>
              <a:ea typeface="Apple LiGothic" pitchFamily="2" charset="-120"/>
              <a:cs typeface="Heiti TC Light"/>
            </a:endParaRPr>
          </a:p>
        </p:txBody>
      </p:sp>
      <p:pic>
        <p:nvPicPr>
          <p:cNvPr id="12" name="Picture 11"/>
          <p:cNvPicPr>
            <a:picLocks noChangeAspect="1"/>
          </p:cNvPicPr>
          <p:nvPr/>
        </p:nvPicPr>
        <p:blipFill>
          <a:blip r:embed="rId7" cstate="print">
            <a:extLst>
              <a:ext uri="{28A0092B-C50C-407E-A947-70E740481C1C}">
                <a14:useLocalDpi xmlns="" xmlns:a14="http://schemas.microsoft.com/office/drawing/2010/main" xmlns:lc="http://schemas.openxmlformats.org/drawingml/2006/lockedCanvas" val="0"/>
              </a:ext>
            </a:extLst>
          </a:blip>
          <a:stretch>
            <a:fillRect/>
          </a:stretch>
        </p:blipFill>
        <p:spPr>
          <a:xfrm>
            <a:off x="11422525" y="5941168"/>
            <a:ext cx="667407" cy="649326"/>
          </a:xfrm>
          <a:prstGeom prst="rect">
            <a:avLst/>
          </a:prstGeom>
        </p:spPr>
      </p:pic>
    </p:spTree>
    <p:extLst>
      <p:ext uri="{BB962C8B-B14F-4D97-AF65-F5344CB8AC3E}">
        <p14:creationId xmlns="" xmlns:p14="http://schemas.microsoft.com/office/powerpoint/2010/main" val="27686125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zh-TW" dirty="0" smtClean="0">
                <a:latin typeface="微軟正黑體" panose="020B0604030504040204" pitchFamily="34" charset="-120"/>
                <a:ea typeface="微軟正黑體" panose="020B0604030504040204" pitchFamily="34" charset="-120"/>
              </a:rPr>
              <a:t>Q</a:t>
            </a:r>
            <a:endParaRPr lang="en-US" dirty="0">
              <a:latin typeface="微軟正黑體" panose="020B0604030504040204" pitchFamily="34" charset="-120"/>
              <a:ea typeface="微軟正黑體" panose="020B0604030504040204" pitchFamily="34" charset="-120"/>
            </a:endParaRPr>
          </a:p>
        </p:txBody>
      </p:sp>
      <p:sp>
        <p:nvSpPr>
          <p:cNvPr id="3" name="Subtitle 2"/>
          <p:cNvSpPr>
            <a:spLocks noGrp="1"/>
          </p:cNvSpPr>
          <p:nvPr>
            <p:ph type="subTitle" idx="1"/>
          </p:nvPr>
        </p:nvSpPr>
        <p:spPr/>
        <p:txBody>
          <a:bodyPr/>
          <a:lstStyle/>
          <a:p>
            <a:endParaRPr lang="en-US">
              <a:latin typeface="微軟正黑體" panose="020B0604030504040204" pitchFamily="34" charset="-120"/>
              <a:ea typeface="微軟正黑體" panose="020B0604030504040204" pitchFamily="34" charset="-120"/>
            </a:endParaRPr>
          </a:p>
        </p:txBody>
      </p:sp>
      <p:grpSp>
        <p:nvGrpSpPr>
          <p:cNvPr id="5" name="Group 4"/>
          <p:cNvGrpSpPr/>
          <p:nvPr/>
        </p:nvGrpSpPr>
        <p:grpSpPr>
          <a:xfrm>
            <a:off x="-1" y="0"/>
            <a:ext cx="12192001" cy="6861248"/>
            <a:chOff x="-1" y="1132170"/>
            <a:chExt cx="12192001" cy="6861248"/>
          </a:xfrm>
        </p:grpSpPr>
        <p:sp>
          <p:nvSpPr>
            <p:cNvPr id="4" name="Rectangle 3"/>
            <p:cNvSpPr/>
            <p:nvPr/>
          </p:nvSpPr>
          <p:spPr>
            <a:xfrm>
              <a:off x="0" y="1132170"/>
              <a:ext cx="12192000" cy="6858000"/>
            </a:xfrm>
            <a:prstGeom prst="rect">
              <a:avLst/>
            </a:prstGeom>
            <a:solidFill>
              <a:srgbClr val="0C0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3074" name="Picture 2" descr="C:\Users\bivyw\Desktop\confernce temp\230-famous.jpg"/>
            <p:cNvPicPr>
              <a:picLocks noChangeAspect="1" noChangeArrowheads="1"/>
            </p:cNvPicPr>
            <p:nvPr/>
          </p:nvPicPr>
          <p:blipFill>
            <a:blip r:embed="rId2">
              <a:extLst>
                <a:ext uri="{BEBA8EAE-BF5A-486C-A8C5-ECC9F3942E4B}">
                  <a14:imgProps xmlns="" xmlns:a14="http://schemas.microsoft.com/office/drawing/2010/main">
                    <a14:imgLayer r:embed="rId3">
                      <a14:imgEffect>
                        <a14:brightnessContrast bright="-40000" contrast="-20000"/>
                      </a14:imgEffect>
                    </a14:imgLayer>
                  </a14:imgProps>
                </a:ext>
                <a:ext uri="{28A0092B-C50C-407E-A947-70E740481C1C}">
                  <a14:useLocalDpi xmlns="" xmlns:a14="http://schemas.microsoft.com/office/drawing/2010/main" val="0"/>
                </a:ext>
              </a:extLst>
            </a:blip>
            <a:srcRect/>
            <a:stretch>
              <a:fillRect/>
            </a:stretch>
          </p:blipFill>
          <p:spPr bwMode="auto">
            <a:xfrm>
              <a:off x="3425484" y="1705374"/>
              <a:ext cx="5341032" cy="2670516"/>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1" y="1132170"/>
              <a:ext cx="12192000" cy="6861248"/>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微軟正黑體" panose="020B0604030504040204" pitchFamily="34" charset="-120"/>
                <a:ea typeface="微軟正黑體" panose="020B0604030504040204" pitchFamily="34" charset="-120"/>
              </a:endParaRPr>
            </a:p>
          </p:txBody>
        </p:sp>
      </p:grpSp>
      <p:sp>
        <p:nvSpPr>
          <p:cNvPr id="8" name="Rectangle 7"/>
          <p:cNvSpPr/>
          <p:nvPr/>
        </p:nvSpPr>
        <p:spPr>
          <a:xfrm>
            <a:off x="982731" y="3887895"/>
            <a:ext cx="4155937" cy="523220"/>
          </a:xfrm>
          <a:prstGeom prst="rect">
            <a:avLst/>
          </a:prstGeom>
        </p:spPr>
        <p:txBody>
          <a:bodyPr wrap="square">
            <a:spAutoFit/>
          </a:bodyPr>
          <a:lstStyle/>
          <a:p>
            <a:pPr lvl="0" algn="ctr" defTabSz="640943">
              <a:defRPr/>
            </a:pPr>
            <a:r>
              <a:rPr lang="en-US" altLang="zh-TW" sz="2800" cap="all" spc="-150" dirty="0" smtClean="0">
                <a:solidFill>
                  <a:srgbClr val="F2F2F2"/>
                </a:solidFill>
                <a:latin typeface="微軟正黑體" panose="020B0604030504040204" pitchFamily="34" charset="-120"/>
                <a:ea typeface="微軟正黑體" panose="020B0604030504040204" pitchFamily="34" charset="-120"/>
              </a:rPr>
              <a:t>Jan-</a:t>
            </a:r>
            <a:r>
              <a:rPr lang="en-US" altLang="zh-TW" sz="2800" cap="all" spc="-150" dirty="0" err="1" smtClean="0">
                <a:solidFill>
                  <a:srgbClr val="F2F2F2"/>
                </a:solidFill>
                <a:latin typeface="微軟正黑體" panose="020B0604030504040204" pitchFamily="34" charset="-120"/>
                <a:ea typeface="微軟正黑體" panose="020B0604030504040204" pitchFamily="34" charset="-120"/>
              </a:rPr>
              <a:t>aug</a:t>
            </a:r>
            <a:r>
              <a:rPr lang="en-US" altLang="zh-TW" sz="2800" cap="all" spc="-150" dirty="0" smtClean="0">
                <a:solidFill>
                  <a:srgbClr val="F2F2F2"/>
                </a:solidFill>
                <a:latin typeface="微軟正黑體" panose="020B0604030504040204" pitchFamily="34" charset="-120"/>
                <a:ea typeface="微軟正黑體" panose="020B0604030504040204" pitchFamily="34" charset="-120"/>
              </a:rPr>
              <a:t> 2016</a:t>
            </a:r>
          </a:p>
        </p:txBody>
      </p:sp>
      <p:sp>
        <p:nvSpPr>
          <p:cNvPr id="9" name="Rectangle 8"/>
          <p:cNvSpPr/>
          <p:nvPr/>
        </p:nvSpPr>
        <p:spPr>
          <a:xfrm>
            <a:off x="7659379" y="5390543"/>
            <a:ext cx="3723324" cy="954107"/>
          </a:xfrm>
          <a:prstGeom prst="rect">
            <a:avLst/>
          </a:prstGeom>
        </p:spPr>
        <p:txBody>
          <a:bodyPr wrap="square">
            <a:spAutoFit/>
          </a:bodyPr>
          <a:lstStyle/>
          <a:p>
            <a:pPr algn="ctr" defTabSz="640943">
              <a:defRPr/>
            </a:pPr>
            <a:r>
              <a:rPr lang="en-US" altLang="zh-TW" sz="2800" cap="all" spc="-150" dirty="0">
                <a:solidFill>
                  <a:srgbClr val="F2F2F2"/>
                </a:solidFill>
                <a:latin typeface="微軟正黑體" panose="020B0604030504040204" pitchFamily="34" charset="-120"/>
                <a:ea typeface="微軟正黑體" panose="020B0604030504040204" pitchFamily="34" charset="-120"/>
              </a:rPr>
              <a:t>Partner </a:t>
            </a:r>
            <a:r>
              <a:rPr lang="en-US" altLang="zh-TW" sz="2800" cap="all" spc="-150" dirty="0" smtClean="0">
                <a:solidFill>
                  <a:srgbClr val="F2F2F2"/>
                </a:solidFill>
                <a:latin typeface="微軟正黑體" panose="020B0604030504040204" pitchFamily="34" charset="-120"/>
                <a:ea typeface="微軟正黑體" panose="020B0604030504040204" pitchFamily="34" charset="-120"/>
              </a:rPr>
              <a:t>Stores Joined</a:t>
            </a:r>
            <a:endParaRPr lang="en-US" sz="2800" cap="all" spc="-150" dirty="0">
              <a:solidFill>
                <a:srgbClr val="F2F2F2"/>
              </a:solidFill>
              <a:latin typeface="微軟正黑體" panose="020B0604030504040204" pitchFamily="34" charset="-120"/>
              <a:ea typeface="微軟正黑體" panose="020B0604030504040204" pitchFamily="34" charset="-120"/>
            </a:endParaRPr>
          </a:p>
        </p:txBody>
      </p:sp>
      <p:sp>
        <p:nvSpPr>
          <p:cNvPr id="10" name="Rectangle 9"/>
          <p:cNvSpPr/>
          <p:nvPr/>
        </p:nvSpPr>
        <p:spPr>
          <a:xfrm>
            <a:off x="3996258" y="4559546"/>
            <a:ext cx="4199483" cy="830997"/>
          </a:xfrm>
          <a:prstGeom prst="rect">
            <a:avLst/>
          </a:prstGeom>
        </p:spPr>
        <p:txBody>
          <a:bodyPr wrap="none">
            <a:spAutoFit/>
          </a:bodyPr>
          <a:lstStyle/>
          <a:p>
            <a:pPr lvl="0" algn="ctr" defTabSz="640943">
              <a:defRPr/>
            </a:pPr>
            <a:r>
              <a:rPr lang="en-US" sz="4800" cap="all" spc="-150" dirty="0">
                <a:solidFill>
                  <a:srgbClr val="01B08C">
                    <a:lumMod val="60000"/>
                    <a:lumOff val="40000"/>
                  </a:srgbClr>
                </a:solidFill>
                <a:latin typeface="微軟正黑體" panose="020B0604030504040204" pitchFamily="34" charset="-120"/>
                <a:ea typeface="微軟正黑體" panose="020B0604030504040204" pitchFamily="34" charset="-120"/>
              </a:rPr>
              <a:t>HK.SHOP.COM</a:t>
            </a:r>
          </a:p>
        </p:txBody>
      </p:sp>
    </p:spTree>
    <p:extLst>
      <p:ext uri="{BB962C8B-B14F-4D97-AF65-F5344CB8AC3E}">
        <p14:creationId xmlns="" xmlns:p14="http://schemas.microsoft.com/office/powerpoint/2010/main" val="3131579619"/>
      </p:ext>
    </p:extLst>
  </p:cSld>
  <p:clrMapOvr>
    <a:masterClrMapping/>
  </p:clrMapOvr>
  <p:transition spd="slow">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
            <a:ext cx="12192000" cy="6858000"/>
          </a:xfrm>
          <a:prstGeom prst="rect">
            <a:avLst/>
          </a:prstGeom>
          <a:solidFill>
            <a:srgbClr val="1E0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5" name="Picture 3" descr="C:\Users\bivyw\Desktop\confernce temp\New_Arrivals-EN (1).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15035" r="53860" b="15154"/>
          <a:stretch/>
        </p:blipFill>
        <p:spPr bwMode="auto">
          <a:xfrm>
            <a:off x="0" y="3858986"/>
            <a:ext cx="2329838" cy="2999014"/>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5" descr="C:\Users\bivyw\Desktop\confernce temp\161013_SG_ESHOP_FH16_KIDS_SaleContinues_LandingPage.jpg"/>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0042" t="43270" r="23491" b="28365"/>
          <a:stretch/>
        </p:blipFill>
        <p:spPr bwMode="auto">
          <a:xfrm>
            <a:off x="2329838" y="3845469"/>
            <a:ext cx="3438297" cy="3012532"/>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5" descr="C:\Users\bivyw\Desktop\confernce temp\161013_SG_ESHOP_FH16_KIDS_SaleContinues_LandingPage.jpg"/>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38451" t="78558" r="108" b="1908"/>
          <a:stretch/>
        </p:blipFill>
        <p:spPr bwMode="auto">
          <a:xfrm>
            <a:off x="5128416" y="3845469"/>
            <a:ext cx="3910810" cy="3012533"/>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4" descr="C:\Users\bivyw\Desktop\confernce temp\New_Arrivals-EN (1).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51923" t="5274" b="44015"/>
          <a:stretch/>
        </p:blipFill>
        <p:spPr bwMode="auto">
          <a:xfrm>
            <a:off x="8908596" y="3845469"/>
            <a:ext cx="3283404" cy="301253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Group 2"/>
          <p:cNvGrpSpPr/>
          <p:nvPr/>
        </p:nvGrpSpPr>
        <p:grpSpPr>
          <a:xfrm>
            <a:off x="4560040" y="782042"/>
            <a:ext cx="2887292" cy="875307"/>
            <a:chOff x="4286250" y="-1314450"/>
            <a:chExt cx="3393275" cy="1028700"/>
          </a:xfrm>
        </p:grpSpPr>
        <p:sp>
          <p:nvSpPr>
            <p:cNvPr id="2" name="Rounded Rectangle 1"/>
            <p:cNvSpPr/>
            <p:nvPr/>
          </p:nvSpPr>
          <p:spPr>
            <a:xfrm>
              <a:off x="4286250" y="-1314450"/>
              <a:ext cx="3393275" cy="10287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4" name="Picture 2" descr="C:\Users\bivyw\Desktop\confernce temp\esprit-logo_0.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555324" y="-1161058"/>
              <a:ext cx="2897974" cy="721915"/>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4" name="Rectangle 13"/>
          <p:cNvSpPr/>
          <p:nvPr/>
        </p:nvSpPr>
        <p:spPr>
          <a:xfrm>
            <a:off x="0" y="3858986"/>
            <a:ext cx="12192000" cy="2999013"/>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微軟正黑體" panose="020B0604030504040204" pitchFamily="34" charset="-120"/>
              <a:ea typeface="微軟正黑體" panose="020B0604030504040204" pitchFamily="34" charset="-120"/>
            </a:endParaRPr>
          </a:p>
        </p:txBody>
      </p:sp>
      <p:sp>
        <p:nvSpPr>
          <p:cNvPr id="11" name="Subtitle 9"/>
          <p:cNvSpPr txBox="1">
            <a:spLocks/>
          </p:cNvSpPr>
          <p:nvPr/>
        </p:nvSpPr>
        <p:spPr>
          <a:xfrm>
            <a:off x="3553690" y="1974494"/>
            <a:ext cx="4936448" cy="1600379"/>
          </a:xfrm>
          <a:prstGeom prst="rect">
            <a:avLst/>
          </a:prstGeom>
          <a:noFill/>
          <a:effectLst>
            <a:outerShdw blurRad="50800" dist="38100" dir="5400000" algn="t" rotWithShape="0">
              <a:prstClr val="black">
                <a:alpha val="40000"/>
              </a:prstClr>
            </a:outerShdw>
          </a:effectLst>
        </p:spPr>
        <p:txBody>
          <a:bodyPr anchor="ctr" anchorCtr="0"/>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b="1" dirty="0" smtClean="0">
                <a:solidFill>
                  <a:schemeClr val="bg1"/>
                </a:solidFill>
                <a:latin typeface="微軟正黑體" panose="020B0604030504040204" pitchFamily="34" charset="-120"/>
                <a:ea typeface="微軟正黑體" panose="020B0604030504040204" pitchFamily="34" charset="-120"/>
              </a:rPr>
              <a:t>&lt;5% IBV, 2% </a:t>
            </a:r>
            <a:r>
              <a:rPr lang="en-US" altLang="zh-TW" b="1" dirty="0" smtClean="0">
                <a:solidFill>
                  <a:schemeClr val="bg1"/>
                </a:solidFill>
                <a:latin typeface="微軟正黑體" panose="020B0604030504040204" pitchFamily="34" charset="-120"/>
                <a:ea typeface="微軟正黑體" panose="020B0604030504040204" pitchFamily="34" charset="-120"/>
              </a:rPr>
              <a:t>Cashback</a:t>
            </a:r>
            <a:r>
              <a:rPr lang="en-US" b="1" dirty="0" smtClean="0">
                <a:solidFill>
                  <a:schemeClr val="bg1"/>
                </a:solidFill>
                <a:latin typeface="微軟正黑體" panose="020B0604030504040204" pitchFamily="34" charset="-120"/>
                <a:ea typeface="微軟正黑體" panose="020B0604030504040204" pitchFamily="34" charset="-120"/>
              </a:rPr>
              <a:t>&gt; </a:t>
            </a:r>
          </a:p>
          <a:p>
            <a:pPr marL="0" indent="0" algn="ctr">
              <a:buFont typeface="Arial"/>
              <a:buNone/>
            </a:pPr>
            <a:r>
              <a:rPr lang="en-US" altLang="zh-TW" b="1" dirty="0" smtClean="0">
                <a:solidFill>
                  <a:schemeClr val="bg1"/>
                </a:solidFill>
                <a:latin typeface="微軟正黑體" panose="020B0604030504040204" pitchFamily="34" charset="-120"/>
                <a:ea typeface="微軟正黑體" panose="020B0604030504040204" pitchFamily="34" charset="-120"/>
              </a:rPr>
              <a:t>[Online Shop]</a:t>
            </a:r>
          </a:p>
        </p:txBody>
      </p:sp>
    </p:spTree>
    <p:extLst>
      <p:ext uri="{BB962C8B-B14F-4D97-AF65-F5344CB8AC3E}">
        <p14:creationId xmlns="" xmlns:p14="http://schemas.microsoft.com/office/powerpoint/2010/main" val="1039844800"/>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
            <a:ext cx="12192000" cy="6858000"/>
          </a:xfrm>
          <a:prstGeom prst="rect">
            <a:avLst/>
          </a:prstGeom>
          <a:solidFill>
            <a:srgbClr val="1E0F00"/>
          </a:solidFill>
          <a:ln>
            <a:solidFill>
              <a:srgbClr val="1E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sp>
        <p:nvSpPr>
          <p:cNvPr id="2" name="Rounded Rectangle 1"/>
          <p:cNvSpPr/>
          <p:nvPr/>
        </p:nvSpPr>
        <p:spPr>
          <a:xfrm>
            <a:off x="4560040" y="782042"/>
            <a:ext cx="2887292" cy="8753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sp>
        <p:nvSpPr>
          <p:cNvPr id="11" name="Subtitle 9"/>
          <p:cNvSpPr txBox="1">
            <a:spLocks/>
          </p:cNvSpPr>
          <p:nvPr/>
        </p:nvSpPr>
        <p:spPr>
          <a:xfrm>
            <a:off x="3553690" y="1974494"/>
            <a:ext cx="4936448" cy="1600379"/>
          </a:xfrm>
          <a:prstGeom prst="rect">
            <a:avLst/>
          </a:prstGeom>
          <a:noFill/>
          <a:effectLst>
            <a:outerShdw blurRad="50800" dist="38100" dir="5400000" algn="t" rotWithShape="0">
              <a:prstClr val="black">
                <a:alpha val="40000"/>
              </a:prstClr>
            </a:outerShdw>
          </a:effectLst>
        </p:spPr>
        <p:txBody>
          <a:bodyPr anchor="ctr" anchorCtr="0"/>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altLang="zh-TW" b="1" dirty="0">
                <a:solidFill>
                  <a:schemeClr val="bg1"/>
                </a:solidFill>
                <a:latin typeface="微軟正黑體" panose="020B0604030504040204" pitchFamily="34" charset="-120"/>
                <a:ea typeface="微軟正黑體" panose="020B0604030504040204" pitchFamily="34" charset="-120"/>
              </a:rPr>
              <a:t>&lt;4% IBV, 3% </a:t>
            </a:r>
            <a:r>
              <a:rPr lang="en-US" altLang="zh-TW" b="1" dirty="0" smtClean="0">
                <a:solidFill>
                  <a:schemeClr val="bg1"/>
                </a:solidFill>
                <a:latin typeface="微軟正黑體" panose="020B0604030504040204" pitchFamily="34" charset="-120"/>
                <a:ea typeface="微軟正黑體" panose="020B0604030504040204" pitchFamily="34" charset="-120"/>
              </a:rPr>
              <a:t>Cashback&gt; </a:t>
            </a:r>
            <a:endParaRPr lang="en-US" altLang="zh-TW" b="1" dirty="0">
              <a:solidFill>
                <a:schemeClr val="bg1"/>
              </a:solidFill>
              <a:latin typeface="微軟正黑體" panose="020B0604030504040204" pitchFamily="34" charset="-120"/>
              <a:ea typeface="微軟正黑體" panose="020B0604030504040204" pitchFamily="34" charset="-120"/>
            </a:endParaRPr>
          </a:p>
          <a:p>
            <a:pPr marL="0" indent="0" algn="ctr">
              <a:buNone/>
            </a:pPr>
            <a:r>
              <a:rPr lang="en-US" altLang="zh-TW" b="1" dirty="0" smtClean="0">
                <a:solidFill>
                  <a:schemeClr val="bg1"/>
                </a:solidFill>
                <a:latin typeface="微軟正黑體" panose="020B0604030504040204" pitchFamily="34" charset="-120"/>
                <a:ea typeface="微軟正黑體" panose="020B0604030504040204" pitchFamily="34" charset="-120"/>
              </a:rPr>
              <a:t>[Online Shop]</a:t>
            </a:r>
            <a:endParaRPr lang="en-US" altLang="zh-TW" b="1" dirty="0">
              <a:solidFill>
                <a:schemeClr val="bg1"/>
              </a:solidFill>
              <a:latin typeface="微軟正黑體" panose="020B0604030504040204" pitchFamily="34" charset="-120"/>
              <a:ea typeface="微軟正黑體" panose="020B0604030504040204" pitchFamily="34" charset="-120"/>
            </a:endParaRPr>
          </a:p>
        </p:txBody>
      </p:sp>
      <p:pic>
        <p:nvPicPr>
          <p:cNvPr id="12" name="Picture 2" descr="C:\Users\bivyw\Desktop\confernce temp\Bossini.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769810" y="961456"/>
            <a:ext cx="2423779" cy="516478"/>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6" name="Group 15"/>
          <p:cNvGrpSpPr/>
          <p:nvPr/>
        </p:nvGrpSpPr>
        <p:grpSpPr>
          <a:xfrm>
            <a:off x="0" y="4154993"/>
            <a:ext cx="12192000" cy="2725307"/>
            <a:chOff x="0" y="4154993"/>
            <a:chExt cx="12192000" cy="2725307"/>
          </a:xfrm>
        </p:grpSpPr>
        <p:pic>
          <p:nvPicPr>
            <p:cNvPr id="17" name="Picture 4" descr="C:\Users\bivyw\Desktop\confernce temp\yb_tc.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046185" y="4154994"/>
              <a:ext cx="4901025" cy="2707632"/>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C:\Users\bivyw\Desktop\confernce temp\smart_casual_en_1000x420.jpg"/>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18645"/>
            <a:stretch/>
          </p:blipFill>
          <p:spPr bwMode="auto">
            <a:xfrm>
              <a:off x="6947210" y="4154993"/>
              <a:ext cx="5244790" cy="2707632"/>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2" descr="C:\Users\bivyw\Desktop\confernce temp\fashion_tee_tc_1000x420.jpg"/>
            <p:cNvPicPr>
              <a:picLocks noChangeAspect="1" noChangeArrowheads="1"/>
            </p:cNvPicPr>
            <p:nvPr/>
          </p:nvPicPr>
          <p:blipFill rotWithShape="1">
            <a:blip r:embed="rId5">
              <a:extLst>
                <a:ext uri="{28A0092B-C50C-407E-A947-70E740481C1C}">
                  <a14:useLocalDpi xmlns="" xmlns:a14="http://schemas.microsoft.com/office/drawing/2010/main" val="0"/>
                </a:ext>
              </a:extLst>
            </a:blip>
            <a:srcRect l="64568"/>
            <a:stretch/>
          </p:blipFill>
          <p:spPr bwMode="auto">
            <a:xfrm>
              <a:off x="0" y="4154994"/>
              <a:ext cx="2280361" cy="2725306"/>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4" name="Rectangle 13"/>
          <p:cNvSpPr/>
          <p:nvPr/>
        </p:nvSpPr>
        <p:spPr>
          <a:xfrm>
            <a:off x="0" y="3881287"/>
            <a:ext cx="12192000" cy="2999013"/>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4081941515"/>
      </p:ext>
    </p:extLst>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
            <a:ext cx="12192000" cy="6858000"/>
          </a:xfrm>
          <a:prstGeom prst="rect">
            <a:avLst/>
          </a:prstGeom>
          <a:solidFill>
            <a:srgbClr val="1E0F00"/>
          </a:solidFill>
          <a:ln>
            <a:solidFill>
              <a:srgbClr val="1E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sp>
        <p:nvSpPr>
          <p:cNvPr id="11" name="Subtitle 9"/>
          <p:cNvSpPr txBox="1">
            <a:spLocks/>
          </p:cNvSpPr>
          <p:nvPr/>
        </p:nvSpPr>
        <p:spPr>
          <a:xfrm>
            <a:off x="3553690" y="1974493"/>
            <a:ext cx="4936448" cy="1600379"/>
          </a:xfrm>
          <a:prstGeom prst="rect">
            <a:avLst/>
          </a:prstGeom>
          <a:noFill/>
          <a:effectLst>
            <a:outerShdw blurRad="50800" dist="38100" dir="5400000" algn="t" rotWithShape="0">
              <a:prstClr val="black">
                <a:alpha val="40000"/>
              </a:prstClr>
            </a:outerShdw>
          </a:effectLst>
        </p:spPr>
        <p:txBody>
          <a:bodyPr anchor="ctr" anchorCtr="0"/>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altLang="zh-TW" b="1" dirty="0" smtClean="0">
                <a:solidFill>
                  <a:schemeClr val="bg1"/>
                </a:solidFill>
                <a:latin typeface="微軟正黑體" panose="020B0604030504040204" pitchFamily="34" charset="-120"/>
                <a:ea typeface="微軟正黑體" panose="020B0604030504040204" pitchFamily="34" charset="-120"/>
              </a:rPr>
              <a:t>&lt;</a:t>
            </a:r>
            <a:r>
              <a:rPr lang="en-US" altLang="zh-TW" b="1" dirty="0">
                <a:solidFill>
                  <a:schemeClr val="bg1"/>
                </a:solidFill>
                <a:latin typeface="微軟正黑體" panose="020B0604030504040204" pitchFamily="34" charset="-120"/>
                <a:ea typeface="微軟正黑體" panose="020B0604030504040204" pitchFamily="34" charset="-120"/>
              </a:rPr>
              <a:t>5% IBV, 5% </a:t>
            </a:r>
            <a:r>
              <a:rPr lang="en-US" altLang="zh-TW" b="1" dirty="0" smtClean="0">
                <a:solidFill>
                  <a:schemeClr val="bg1"/>
                </a:solidFill>
                <a:latin typeface="微軟正黑體" panose="020B0604030504040204" pitchFamily="34" charset="-120"/>
                <a:ea typeface="微軟正黑體" panose="020B0604030504040204" pitchFamily="34" charset="-120"/>
              </a:rPr>
              <a:t>Cashback&gt; </a:t>
            </a:r>
            <a:endParaRPr lang="en-US" altLang="zh-TW" b="1" dirty="0">
              <a:solidFill>
                <a:schemeClr val="bg1"/>
              </a:solidFill>
              <a:latin typeface="微軟正黑體" panose="020B0604030504040204" pitchFamily="34" charset="-120"/>
              <a:ea typeface="微軟正黑體" panose="020B0604030504040204" pitchFamily="34" charset="-120"/>
            </a:endParaRPr>
          </a:p>
          <a:p>
            <a:pPr marL="0" indent="0" algn="ctr">
              <a:buNone/>
            </a:pPr>
            <a:r>
              <a:rPr lang="en-US" altLang="zh-TW" b="1" dirty="0" smtClean="0">
                <a:solidFill>
                  <a:schemeClr val="bg1"/>
                </a:solidFill>
                <a:latin typeface="微軟正黑體" panose="020B0604030504040204" pitchFamily="34" charset="-120"/>
                <a:ea typeface="微軟正黑體" panose="020B0604030504040204" pitchFamily="34" charset="-120"/>
              </a:rPr>
              <a:t>[Walk-in &amp; Online Shop]</a:t>
            </a:r>
            <a:endParaRPr lang="en-US" altLang="zh-TW" b="1" dirty="0">
              <a:solidFill>
                <a:schemeClr val="bg1"/>
              </a:solidFill>
              <a:latin typeface="微軟正黑體" panose="020B0604030504040204" pitchFamily="34" charset="-120"/>
              <a:ea typeface="微軟正黑體" panose="020B0604030504040204" pitchFamily="34" charset="-120"/>
            </a:endParaRPr>
          </a:p>
        </p:txBody>
      </p:sp>
      <p:grpSp>
        <p:nvGrpSpPr>
          <p:cNvPr id="8" name="Group 7"/>
          <p:cNvGrpSpPr/>
          <p:nvPr/>
        </p:nvGrpSpPr>
        <p:grpSpPr>
          <a:xfrm>
            <a:off x="4936378" y="476249"/>
            <a:ext cx="2171071" cy="1333501"/>
            <a:chOff x="4725029" y="476249"/>
            <a:chExt cx="2171071" cy="1333501"/>
          </a:xfrm>
        </p:grpSpPr>
        <p:sp>
          <p:nvSpPr>
            <p:cNvPr id="2" name="Rounded Rectangle 1"/>
            <p:cNvSpPr/>
            <p:nvPr/>
          </p:nvSpPr>
          <p:spPr>
            <a:xfrm>
              <a:off x="4725029" y="476249"/>
              <a:ext cx="2171071" cy="13335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12" name="Picture 2" descr="C:\Users\bivyw\Desktop\confernce temp\LAANAA logo small bg.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890207" y="759400"/>
              <a:ext cx="1910643" cy="897947"/>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6" name="Group 5"/>
          <p:cNvGrpSpPr/>
          <p:nvPr/>
        </p:nvGrpSpPr>
        <p:grpSpPr>
          <a:xfrm>
            <a:off x="0" y="4022711"/>
            <a:ext cx="12192000" cy="2835289"/>
            <a:chOff x="0" y="4022711"/>
            <a:chExt cx="12192000" cy="2835289"/>
          </a:xfrm>
        </p:grpSpPr>
        <p:pic>
          <p:nvPicPr>
            <p:cNvPr id="16" name="Picture 2" descr="C:\Users\bivyw\Desktop\confernce temp\13393919_1785761951667857_4578818889365210149_n.jpg"/>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4454" t="5502" r="8930"/>
            <a:stretch/>
          </p:blipFill>
          <p:spPr bwMode="auto">
            <a:xfrm>
              <a:off x="5845528" y="4022711"/>
              <a:ext cx="6346472" cy="2835289"/>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2" descr="C:\Users\bivyw\Desktop\confernce temp\bkn-20150130001109794-0130_00862_001_02p.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4022711"/>
              <a:ext cx="2902969" cy="2815192"/>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C:\Users\bivyw\Desktop\confernce temp\Laanaa_Chrissie_CoverPhoto_0.jpg"/>
            <p:cNvPicPr>
              <a:picLocks noChangeAspect="1" noChangeArrowheads="1"/>
            </p:cNvPicPr>
            <p:nvPr/>
          </p:nvPicPr>
          <p:blipFill rotWithShape="1">
            <a:blip r:embed="rId5">
              <a:extLst>
                <a:ext uri="{28A0092B-C50C-407E-A947-70E740481C1C}">
                  <a14:useLocalDpi xmlns="" xmlns:a14="http://schemas.microsoft.com/office/drawing/2010/main" val="0"/>
                </a:ext>
              </a:extLst>
            </a:blip>
            <a:srcRect t="6273"/>
            <a:stretch/>
          </p:blipFill>
          <p:spPr bwMode="auto">
            <a:xfrm>
              <a:off x="2902969" y="4022711"/>
              <a:ext cx="3067108" cy="2835289"/>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4" name="Rectangle 13"/>
          <p:cNvSpPr/>
          <p:nvPr/>
        </p:nvSpPr>
        <p:spPr>
          <a:xfrm>
            <a:off x="0" y="3858988"/>
            <a:ext cx="12192000" cy="2999013"/>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622913329"/>
      </p:ext>
    </p:extLst>
  </p:cSld>
  <p:clrMapOvr>
    <a:masterClrMapping/>
  </p:clrMapOvr>
  <mc:AlternateContent xmlns:mc="http://schemas.openxmlformats.org/markup-compatibility/2006">
    <mc:Choice xmlns="" xmlns:p14="http://schemas.microsoft.com/office/powerpoint/2010/main" Requires="p14">
      <p:transition spd="slow" p14:dur="1600">
        <p14:prism dir="d" isInverted="1"/>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77051"/>
          </a:xfrm>
          <a:prstGeom prst="rect">
            <a:avLst/>
          </a:prstGeom>
          <a:solidFill>
            <a:srgbClr val="1E0F00"/>
          </a:solidFill>
          <a:ln>
            <a:solidFill>
              <a:srgbClr val="1E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sp>
        <p:nvSpPr>
          <p:cNvPr id="11" name="Subtitle 9"/>
          <p:cNvSpPr txBox="1">
            <a:spLocks/>
          </p:cNvSpPr>
          <p:nvPr/>
        </p:nvSpPr>
        <p:spPr>
          <a:xfrm>
            <a:off x="3627776" y="1974494"/>
            <a:ext cx="4936448" cy="1600379"/>
          </a:xfrm>
          <a:prstGeom prst="rect">
            <a:avLst/>
          </a:prstGeom>
          <a:noFill/>
          <a:effectLst>
            <a:outerShdw blurRad="50800" dist="38100" dir="5400000" algn="t" rotWithShape="0">
              <a:prstClr val="black">
                <a:alpha val="40000"/>
              </a:prstClr>
            </a:outerShdw>
          </a:effectLst>
        </p:spPr>
        <p:txBody>
          <a:bodyPr anchor="ctr" anchorCtr="0"/>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altLang="zh-TW" b="1" dirty="0">
                <a:solidFill>
                  <a:schemeClr val="bg1"/>
                </a:solidFill>
                <a:latin typeface="微軟正黑體" panose="020B0604030504040204" pitchFamily="34" charset="-120"/>
                <a:ea typeface="微軟正黑體" panose="020B0604030504040204" pitchFamily="34" charset="-120"/>
              </a:rPr>
              <a:t>&lt;5% IBV, 2% </a:t>
            </a:r>
            <a:r>
              <a:rPr lang="en-US" altLang="zh-TW" b="1" dirty="0" smtClean="0">
                <a:solidFill>
                  <a:schemeClr val="bg1"/>
                </a:solidFill>
                <a:latin typeface="微軟正黑體" panose="020B0604030504040204" pitchFamily="34" charset="-120"/>
                <a:ea typeface="微軟正黑體" panose="020B0604030504040204" pitchFamily="34" charset="-120"/>
              </a:rPr>
              <a:t>Cashback&gt; </a:t>
            </a:r>
            <a:endParaRPr lang="en-US" altLang="zh-TW" b="1" dirty="0">
              <a:solidFill>
                <a:schemeClr val="bg1"/>
              </a:solidFill>
              <a:latin typeface="微軟正黑體" panose="020B0604030504040204" pitchFamily="34" charset="-120"/>
              <a:ea typeface="微軟正黑體" panose="020B0604030504040204" pitchFamily="34" charset="-120"/>
            </a:endParaRPr>
          </a:p>
          <a:p>
            <a:pPr marL="0" indent="0" algn="ctr">
              <a:buNone/>
            </a:pPr>
            <a:r>
              <a:rPr lang="en-US" altLang="zh-TW" b="1" dirty="0" smtClean="0">
                <a:solidFill>
                  <a:schemeClr val="bg1"/>
                </a:solidFill>
                <a:latin typeface="微軟正黑體" panose="020B0604030504040204" pitchFamily="34" charset="-120"/>
                <a:ea typeface="微軟正黑體" panose="020B0604030504040204" pitchFamily="34" charset="-120"/>
              </a:rPr>
              <a:t>[Online Shop]</a:t>
            </a:r>
            <a:endParaRPr lang="en-US" altLang="zh-TW" b="1" dirty="0">
              <a:solidFill>
                <a:schemeClr val="bg1"/>
              </a:solidFill>
              <a:latin typeface="微軟正黑體" panose="020B0604030504040204" pitchFamily="34" charset="-120"/>
              <a:ea typeface="微軟正黑體" panose="020B0604030504040204" pitchFamily="34" charset="-120"/>
            </a:endParaRPr>
          </a:p>
        </p:txBody>
      </p:sp>
      <p:grpSp>
        <p:nvGrpSpPr>
          <p:cNvPr id="6" name="Group 5"/>
          <p:cNvGrpSpPr/>
          <p:nvPr/>
        </p:nvGrpSpPr>
        <p:grpSpPr>
          <a:xfrm>
            <a:off x="5010464" y="476249"/>
            <a:ext cx="2171071" cy="1333501"/>
            <a:chOff x="4725029" y="476249"/>
            <a:chExt cx="2171071" cy="1333501"/>
          </a:xfrm>
        </p:grpSpPr>
        <p:sp>
          <p:nvSpPr>
            <p:cNvPr id="12" name="Rounded Rectangle 11"/>
            <p:cNvSpPr/>
            <p:nvPr/>
          </p:nvSpPr>
          <p:spPr>
            <a:xfrm>
              <a:off x="4725029" y="476249"/>
              <a:ext cx="2171071" cy="13335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17" name="Picture 6" descr="C:\Users\bivyw\Desktop\confernce temp\logo_parisian_200x128_tc.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940751" y="572151"/>
              <a:ext cx="1783899" cy="1141695"/>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8" name="Picture 5" descr="C:\Users\bivyw\Desktop\confernce temp\macao-autumn-sale-2016_1920x800_1.jpg"/>
          <p:cNvPicPr>
            <a:picLocks noChangeAspect="1" noChangeArrowheads="1"/>
          </p:cNvPicPr>
          <p:nvPr/>
        </p:nvPicPr>
        <p:blipFill rotWithShape="1">
          <a:blip r:embed="rId3">
            <a:extLst>
              <a:ext uri="{28A0092B-C50C-407E-A947-70E740481C1C}">
                <a14:useLocalDpi xmlns="" xmlns:a14="http://schemas.microsoft.com/office/drawing/2010/main" val="0"/>
              </a:ext>
            </a:extLst>
          </a:blip>
          <a:srcRect t="50000"/>
          <a:stretch/>
        </p:blipFill>
        <p:spPr bwMode="auto">
          <a:xfrm>
            <a:off x="0" y="4343400"/>
            <a:ext cx="12192000" cy="254000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Rectangle 13"/>
          <p:cNvSpPr/>
          <p:nvPr/>
        </p:nvSpPr>
        <p:spPr>
          <a:xfrm>
            <a:off x="0" y="3897086"/>
            <a:ext cx="12192000" cy="2999013"/>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2683137264"/>
      </p:ext>
    </p:extLst>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735" y="0"/>
            <a:ext cx="12197735" cy="6877051"/>
          </a:xfrm>
          <a:prstGeom prst="rect">
            <a:avLst/>
          </a:prstGeom>
          <a:solidFill>
            <a:srgbClr val="1E0F00"/>
          </a:solidFill>
          <a:ln>
            <a:solidFill>
              <a:srgbClr val="1E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sp>
        <p:nvSpPr>
          <p:cNvPr id="2" name="Rounded Rectangle 1"/>
          <p:cNvSpPr/>
          <p:nvPr/>
        </p:nvSpPr>
        <p:spPr>
          <a:xfrm>
            <a:off x="4560040" y="782042"/>
            <a:ext cx="2887292" cy="8753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grpSp>
        <p:nvGrpSpPr>
          <p:cNvPr id="6" name="Group 5"/>
          <p:cNvGrpSpPr/>
          <p:nvPr/>
        </p:nvGrpSpPr>
        <p:grpSpPr>
          <a:xfrm>
            <a:off x="-5735" y="4000500"/>
            <a:ext cx="12197735" cy="2857500"/>
            <a:chOff x="-5735" y="4000500"/>
            <a:chExt cx="12197735" cy="2857500"/>
          </a:xfrm>
        </p:grpSpPr>
        <p:grpSp>
          <p:nvGrpSpPr>
            <p:cNvPr id="7" name="Group 6"/>
            <p:cNvGrpSpPr/>
            <p:nvPr/>
          </p:nvGrpSpPr>
          <p:grpSpPr>
            <a:xfrm>
              <a:off x="-5735" y="4000500"/>
              <a:ext cx="9058275" cy="2857500"/>
              <a:chOff x="-5735" y="4000500"/>
              <a:chExt cx="9058275" cy="2857500"/>
            </a:xfrm>
          </p:grpSpPr>
          <p:pic>
            <p:nvPicPr>
              <p:cNvPr id="9" name="Picture 8" descr="C:\Users\bivyw\Desktop\confernce temp\SAMSONITE-BANNER.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735" y="4000500"/>
                <a:ext cx="9058275" cy="285750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Rectangle 11"/>
              <p:cNvSpPr/>
              <p:nvPr/>
            </p:nvSpPr>
            <p:spPr>
              <a:xfrm>
                <a:off x="5194300" y="4000500"/>
                <a:ext cx="3446337" cy="1206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grpSp>
        <p:pic>
          <p:nvPicPr>
            <p:cNvPr id="8" name="Picture 9" descr="C:\Users\bivyw\Desktop\confernce temp\free-shipping.jpg"/>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5435" r="41453"/>
            <a:stretch/>
          </p:blipFill>
          <p:spPr bwMode="auto">
            <a:xfrm>
              <a:off x="8640637" y="4000500"/>
              <a:ext cx="3551363" cy="285750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4" name="Rectangle 13"/>
          <p:cNvSpPr/>
          <p:nvPr/>
        </p:nvSpPr>
        <p:spPr>
          <a:xfrm>
            <a:off x="0" y="3858987"/>
            <a:ext cx="12192000" cy="2999013"/>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微軟正黑體" panose="020B0604030504040204" pitchFamily="34" charset="-120"/>
              <a:ea typeface="微軟正黑體" panose="020B0604030504040204" pitchFamily="34" charset="-120"/>
            </a:endParaRPr>
          </a:p>
        </p:txBody>
      </p:sp>
      <p:sp>
        <p:nvSpPr>
          <p:cNvPr id="11" name="Subtitle 9"/>
          <p:cNvSpPr txBox="1">
            <a:spLocks/>
          </p:cNvSpPr>
          <p:nvPr/>
        </p:nvSpPr>
        <p:spPr>
          <a:xfrm>
            <a:off x="3553690" y="1974494"/>
            <a:ext cx="4936448" cy="1600379"/>
          </a:xfrm>
          <a:prstGeom prst="rect">
            <a:avLst/>
          </a:prstGeom>
          <a:noFill/>
          <a:effectLst>
            <a:outerShdw blurRad="50800" dist="38100" dir="5400000" algn="t" rotWithShape="0">
              <a:prstClr val="black">
                <a:alpha val="40000"/>
              </a:prstClr>
            </a:outerShdw>
          </a:effectLst>
        </p:spPr>
        <p:txBody>
          <a:bodyPr anchor="ctr" anchorCtr="0"/>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altLang="zh-TW" b="1" dirty="0">
                <a:solidFill>
                  <a:schemeClr val="bg1"/>
                </a:solidFill>
                <a:latin typeface="微軟正黑體" panose="020B0604030504040204" pitchFamily="34" charset="-120"/>
                <a:ea typeface="微軟正黑體" panose="020B0604030504040204" pitchFamily="34" charset="-120"/>
              </a:rPr>
              <a:t>&lt;5% IBV, 2% </a:t>
            </a:r>
            <a:r>
              <a:rPr lang="en-US" altLang="zh-TW" b="1" dirty="0" smtClean="0">
                <a:solidFill>
                  <a:schemeClr val="bg1"/>
                </a:solidFill>
                <a:latin typeface="微軟正黑體" panose="020B0604030504040204" pitchFamily="34" charset="-120"/>
                <a:ea typeface="微軟正黑體" panose="020B0604030504040204" pitchFamily="34" charset="-120"/>
              </a:rPr>
              <a:t>Cashback&gt; </a:t>
            </a:r>
            <a:endParaRPr lang="en-US" altLang="zh-TW" b="1" dirty="0">
              <a:solidFill>
                <a:schemeClr val="bg1"/>
              </a:solidFill>
              <a:latin typeface="微軟正黑體" panose="020B0604030504040204" pitchFamily="34" charset="-120"/>
              <a:ea typeface="微軟正黑體" panose="020B0604030504040204" pitchFamily="34" charset="-120"/>
            </a:endParaRPr>
          </a:p>
          <a:p>
            <a:pPr marL="0" indent="0" algn="ctr">
              <a:buNone/>
            </a:pPr>
            <a:r>
              <a:rPr lang="en-US" altLang="zh-TW" b="1" dirty="0" smtClean="0">
                <a:solidFill>
                  <a:schemeClr val="bg1"/>
                </a:solidFill>
                <a:latin typeface="微軟正黑體" panose="020B0604030504040204" pitchFamily="34" charset="-120"/>
                <a:ea typeface="微軟正黑體" panose="020B0604030504040204" pitchFamily="34" charset="-120"/>
              </a:rPr>
              <a:t>[Online Shop]</a:t>
            </a:r>
            <a:endParaRPr lang="en-US" altLang="zh-TW" b="1" dirty="0">
              <a:solidFill>
                <a:schemeClr val="bg1"/>
              </a:solidFill>
              <a:latin typeface="微軟正黑體" panose="020B0604030504040204" pitchFamily="34" charset="-120"/>
              <a:ea typeface="微軟正黑體" panose="020B0604030504040204" pitchFamily="34" charset="-120"/>
            </a:endParaRPr>
          </a:p>
        </p:txBody>
      </p:sp>
      <p:pic>
        <p:nvPicPr>
          <p:cNvPr id="13" name="Picture 2" descr="C:\Users\bivyw\Desktop\confernce temp\Samsonite-Logo-wordmark.pn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t="37931" b="40649"/>
          <a:stretch/>
        </p:blipFill>
        <p:spPr bwMode="auto">
          <a:xfrm>
            <a:off x="4709626" y="1036757"/>
            <a:ext cx="2651760" cy="42600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500969307"/>
      </p:ext>
    </p:extLst>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
            <a:ext cx="12192000" cy="6858000"/>
          </a:xfrm>
          <a:prstGeom prst="rect">
            <a:avLst/>
          </a:prstGeom>
          <a:solidFill>
            <a:srgbClr val="1E0F00"/>
          </a:solidFill>
          <a:ln>
            <a:solidFill>
              <a:srgbClr val="1E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sp>
        <p:nvSpPr>
          <p:cNvPr id="2" name="Rounded Rectangle 1"/>
          <p:cNvSpPr/>
          <p:nvPr/>
        </p:nvSpPr>
        <p:spPr>
          <a:xfrm>
            <a:off x="4560040" y="782042"/>
            <a:ext cx="2887292" cy="8753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sp>
        <p:nvSpPr>
          <p:cNvPr id="11" name="Subtitle 9"/>
          <p:cNvSpPr txBox="1">
            <a:spLocks/>
          </p:cNvSpPr>
          <p:nvPr/>
        </p:nvSpPr>
        <p:spPr>
          <a:xfrm>
            <a:off x="3553690" y="1974494"/>
            <a:ext cx="4936448" cy="1600379"/>
          </a:xfrm>
          <a:prstGeom prst="rect">
            <a:avLst/>
          </a:prstGeom>
          <a:noFill/>
          <a:effectLst>
            <a:outerShdw blurRad="50800" dist="38100" dir="5400000" algn="t" rotWithShape="0">
              <a:prstClr val="black">
                <a:alpha val="40000"/>
              </a:prstClr>
            </a:outerShdw>
          </a:effectLst>
        </p:spPr>
        <p:txBody>
          <a:bodyPr anchor="ctr" anchorCtr="0"/>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altLang="zh-TW" b="1" dirty="0">
                <a:solidFill>
                  <a:schemeClr val="bg1"/>
                </a:solidFill>
                <a:latin typeface="微軟正黑體" panose="020B0604030504040204" pitchFamily="34" charset="-120"/>
                <a:ea typeface="微軟正黑體" panose="020B0604030504040204" pitchFamily="34" charset="-120"/>
              </a:rPr>
              <a:t>&lt;5% IBV, 2% </a:t>
            </a:r>
            <a:r>
              <a:rPr lang="en-US" altLang="zh-TW" b="1" dirty="0" smtClean="0">
                <a:solidFill>
                  <a:schemeClr val="bg1"/>
                </a:solidFill>
                <a:latin typeface="微軟正黑體" panose="020B0604030504040204" pitchFamily="34" charset="-120"/>
                <a:ea typeface="微軟正黑體" panose="020B0604030504040204" pitchFamily="34" charset="-120"/>
              </a:rPr>
              <a:t>Cashback&gt; </a:t>
            </a:r>
            <a:endParaRPr lang="en-US" altLang="zh-TW" b="1" dirty="0">
              <a:solidFill>
                <a:schemeClr val="bg1"/>
              </a:solidFill>
              <a:latin typeface="微軟正黑體" panose="020B0604030504040204" pitchFamily="34" charset="-120"/>
              <a:ea typeface="微軟正黑體" panose="020B0604030504040204" pitchFamily="34" charset="-120"/>
            </a:endParaRPr>
          </a:p>
          <a:p>
            <a:pPr marL="0" indent="0" algn="ctr">
              <a:buNone/>
            </a:pPr>
            <a:r>
              <a:rPr lang="en-US" altLang="zh-TW" b="1" dirty="0" smtClean="0">
                <a:solidFill>
                  <a:schemeClr val="bg1"/>
                </a:solidFill>
                <a:latin typeface="微軟正黑體" panose="020B0604030504040204" pitchFamily="34" charset="-120"/>
                <a:ea typeface="微軟正黑體" panose="020B0604030504040204" pitchFamily="34" charset="-120"/>
              </a:rPr>
              <a:t>[Walk-in Shop]</a:t>
            </a:r>
            <a:endParaRPr lang="en-US" altLang="zh-TW" b="1" dirty="0">
              <a:solidFill>
                <a:schemeClr val="bg1"/>
              </a:solidFill>
              <a:latin typeface="微軟正黑體" panose="020B0604030504040204" pitchFamily="34" charset="-120"/>
              <a:ea typeface="微軟正黑體" panose="020B0604030504040204" pitchFamily="34" charset="-120"/>
            </a:endParaRPr>
          </a:p>
        </p:txBody>
      </p:sp>
      <p:grpSp>
        <p:nvGrpSpPr>
          <p:cNvPr id="6" name="Group 5"/>
          <p:cNvGrpSpPr/>
          <p:nvPr/>
        </p:nvGrpSpPr>
        <p:grpSpPr>
          <a:xfrm>
            <a:off x="0" y="4000500"/>
            <a:ext cx="12203173" cy="2857500"/>
            <a:chOff x="0" y="4000500"/>
            <a:chExt cx="12203173" cy="2857500"/>
          </a:xfrm>
        </p:grpSpPr>
        <p:pic>
          <p:nvPicPr>
            <p:cNvPr id="7" name="Picture 3" descr="C:\Users\bivyw\Desktop\confernce temp\banner01-1345446215-large.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4000500"/>
              <a:ext cx="4286250" cy="2857500"/>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4" descr="C:\Users\bivyw\Desktop\confernce temp\1335532854905.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916923" y="4000500"/>
              <a:ext cx="4286250" cy="2857500"/>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5" descr="C:\Users\bivyw\Desktop\confernce temp\462914_376251612410391_1977166720_o.jpg"/>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45438"/>
            <a:stretch/>
          </p:blipFill>
          <p:spPr bwMode="auto">
            <a:xfrm>
              <a:off x="4286250" y="4000500"/>
              <a:ext cx="3645022" cy="285750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4" name="Rectangle 13"/>
          <p:cNvSpPr/>
          <p:nvPr/>
        </p:nvSpPr>
        <p:spPr>
          <a:xfrm>
            <a:off x="20768" y="3858987"/>
            <a:ext cx="12192000" cy="2999013"/>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微軟正黑體" panose="020B0604030504040204" pitchFamily="34" charset="-120"/>
              <a:ea typeface="微軟正黑體" panose="020B0604030504040204" pitchFamily="34" charset="-120"/>
            </a:endParaRPr>
          </a:p>
        </p:txBody>
      </p:sp>
      <p:pic>
        <p:nvPicPr>
          <p:cNvPr id="12" name="Picture 2" descr="M:\Agreement\Baby Cafe\logo(baby cafe).pn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883266" y="962772"/>
            <a:ext cx="2240840" cy="59004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500969307"/>
      </p:ext>
    </p:extLst>
  </p:cSld>
  <p:clrMapOvr>
    <a:masterClrMapping/>
  </p:clrMapOvr>
  <mc:AlternateContent xmlns:mc="http://schemas.openxmlformats.org/markup-compatibility/2006">
    <mc:Choice xmlns="" xmlns:p14="http://schemas.microsoft.com/office/powerpoint/2010/main" Requires="p14">
      <p:transition spd="slow" p14:dur="1600">
        <p14:prism dir="u" isInverted="1"/>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9050" y="1"/>
            <a:ext cx="12211050" cy="6858000"/>
          </a:xfrm>
          <a:prstGeom prst="rect">
            <a:avLst/>
          </a:prstGeom>
          <a:solidFill>
            <a:srgbClr val="1E0F00"/>
          </a:solidFill>
          <a:ln>
            <a:solidFill>
              <a:srgbClr val="1E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sp>
        <p:nvSpPr>
          <p:cNvPr id="11" name="Subtitle 9"/>
          <p:cNvSpPr txBox="1">
            <a:spLocks/>
          </p:cNvSpPr>
          <p:nvPr/>
        </p:nvSpPr>
        <p:spPr>
          <a:xfrm>
            <a:off x="3627776" y="1974494"/>
            <a:ext cx="4936448" cy="1600379"/>
          </a:xfrm>
          <a:prstGeom prst="rect">
            <a:avLst/>
          </a:prstGeom>
          <a:noFill/>
          <a:effectLst>
            <a:outerShdw blurRad="50800" dist="38100" dir="5400000" algn="t" rotWithShape="0">
              <a:prstClr val="black">
                <a:alpha val="40000"/>
              </a:prstClr>
            </a:outerShdw>
          </a:effectLst>
        </p:spPr>
        <p:txBody>
          <a:bodyPr anchor="ctr" anchorCtr="0"/>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altLang="zh-TW" b="1" dirty="0">
                <a:solidFill>
                  <a:schemeClr val="bg1"/>
                </a:solidFill>
                <a:latin typeface="微軟正黑體" panose="020B0604030504040204" pitchFamily="34" charset="-120"/>
                <a:ea typeface="微軟正黑體" panose="020B0604030504040204" pitchFamily="34" charset="-120"/>
              </a:rPr>
              <a:t>&lt;4% IBV, 2% </a:t>
            </a:r>
            <a:r>
              <a:rPr lang="en-US" altLang="zh-TW" b="1" dirty="0" smtClean="0">
                <a:solidFill>
                  <a:schemeClr val="bg1"/>
                </a:solidFill>
                <a:latin typeface="微軟正黑體" panose="020B0604030504040204" pitchFamily="34" charset="-120"/>
                <a:ea typeface="微軟正黑體" panose="020B0604030504040204" pitchFamily="34" charset="-120"/>
              </a:rPr>
              <a:t>Cashback&gt; </a:t>
            </a:r>
            <a:endParaRPr lang="en-US" altLang="zh-TW" b="1" dirty="0">
              <a:solidFill>
                <a:schemeClr val="bg1"/>
              </a:solidFill>
              <a:latin typeface="微軟正黑體" panose="020B0604030504040204" pitchFamily="34" charset="-120"/>
              <a:ea typeface="微軟正黑體" panose="020B0604030504040204" pitchFamily="34" charset="-120"/>
            </a:endParaRPr>
          </a:p>
          <a:p>
            <a:pPr marL="0" indent="0" algn="ctr">
              <a:buNone/>
            </a:pPr>
            <a:r>
              <a:rPr lang="en-US" altLang="zh-TW" b="1" dirty="0">
                <a:solidFill>
                  <a:schemeClr val="bg1"/>
                </a:solidFill>
                <a:latin typeface="微軟正黑體" panose="020B0604030504040204" pitchFamily="34" charset="-120"/>
                <a:ea typeface="微軟正黑體" panose="020B0604030504040204" pitchFamily="34" charset="-120"/>
              </a:rPr>
              <a:t>[Walk-in &amp; Online Shop]</a:t>
            </a:r>
          </a:p>
        </p:txBody>
      </p:sp>
      <p:sp>
        <p:nvSpPr>
          <p:cNvPr id="12" name="Rounded Rectangle 11"/>
          <p:cNvSpPr/>
          <p:nvPr/>
        </p:nvSpPr>
        <p:spPr>
          <a:xfrm>
            <a:off x="5200130" y="476249"/>
            <a:ext cx="1791739" cy="13335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9" name="Picture 2" descr="M:\Agreement\Sweet Boutique De Tong Wong\sbtw_logo_final_20150204_rgb_300dpi.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14921" t="19760" r="13173" b="20410"/>
          <a:stretch/>
        </p:blipFill>
        <p:spPr bwMode="auto">
          <a:xfrm>
            <a:off x="5343350" y="519151"/>
            <a:ext cx="1505297" cy="1252499"/>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3"/>
          <p:cNvPicPr>
            <a:picLocks noChangeAspect="1" noChangeArrowheads="1"/>
          </p:cNvPicPr>
          <p:nvPr/>
        </p:nvPicPr>
        <p:blipFill rotWithShape="1">
          <a:blip r:embed="rId3">
            <a:extLst>
              <a:ext uri="{28A0092B-C50C-407E-A947-70E740481C1C}">
                <a14:useLocalDpi xmlns="" xmlns:a14="http://schemas.microsoft.com/office/drawing/2010/main" val="0"/>
              </a:ext>
            </a:extLst>
          </a:blip>
          <a:srcRect t="15852" r="2222" b="39392"/>
          <a:stretch/>
        </p:blipFill>
        <p:spPr bwMode="auto">
          <a:xfrm>
            <a:off x="0" y="3370118"/>
            <a:ext cx="12192000" cy="34878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4" name="Rectangle 13"/>
          <p:cNvSpPr/>
          <p:nvPr/>
        </p:nvSpPr>
        <p:spPr>
          <a:xfrm>
            <a:off x="0" y="3370118"/>
            <a:ext cx="12192000" cy="3487884"/>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3275515642"/>
      </p:ext>
    </p:extLst>
  </p:cSld>
  <p:clrMapOvr>
    <a:masterClrMapping/>
  </p:clrMapOvr>
  <mc:AlternateContent xmlns:mc="http://schemas.openxmlformats.org/markup-compatibility/2006">
    <mc:Choice xmlns="" xmlns:p14="http://schemas.microsoft.com/office/powerpoint/2010/main" Requires="p14">
      <p:transition spd="slow" p14:dur="1600">
        <p14:prism dir="r" isInverted="1"/>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789" y="1"/>
            <a:ext cx="12213789" cy="6858000"/>
          </a:xfrm>
          <a:prstGeom prst="rect">
            <a:avLst/>
          </a:prstGeom>
          <a:solidFill>
            <a:srgbClr val="1E0F00"/>
          </a:solidFill>
          <a:ln>
            <a:solidFill>
              <a:srgbClr val="1E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sp>
        <p:nvSpPr>
          <p:cNvPr id="2" name="Rounded Rectangle 1"/>
          <p:cNvSpPr/>
          <p:nvPr/>
        </p:nvSpPr>
        <p:spPr>
          <a:xfrm>
            <a:off x="5374177" y="680757"/>
            <a:ext cx="1092126" cy="15934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sp>
        <p:nvSpPr>
          <p:cNvPr id="11" name="Subtitle 9"/>
          <p:cNvSpPr txBox="1">
            <a:spLocks/>
          </p:cNvSpPr>
          <p:nvPr/>
        </p:nvSpPr>
        <p:spPr>
          <a:xfrm>
            <a:off x="3553690" y="2628811"/>
            <a:ext cx="4936448" cy="1600379"/>
          </a:xfrm>
          <a:prstGeom prst="rect">
            <a:avLst/>
          </a:prstGeom>
          <a:noFill/>
          <a:effectLst>
            <a:outerShdw blurRad="50800" dist="38100" dir="5400000" algn="t" rotWithShape="0">
              <a:prstClr val="black">
                <a:alpha val="40000"/>
              </a:prstClr>
            </a:outerShdw>
          </a:effectLst>
        </p:spPr>
        <p:txBody>
          <a:bodyPr anchor="ctr" anchorCtr="0"/>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altLang="zh-TW" b="1" dirty="0">
                <a:solidFill>
                  <a:schemeClr val="bg1"/>
                </a:solidFill>
                <a:latin typeface="微軟正黑體" panose="020B0604030504040204" pitchFamily="34" charset="-120"/>
                <a:ea typeface="微軟正黑體" panose="020B0604030504040204" pitchFamily="34" charset="-120"/>
              </a:rPr>
              <a:t>&lt;4% IBV, 4% </a:t>
            </a:r>
            <a:r>
              <a:rPr lang="en-US" altLang="zh-TW" b="1" dirty="0" smtClean="0">
                <a:solidFill>
                  <a:schemeClr val="bg1"/>
                </a:solidFill>
                <a:latin typeface="微軟正黑體" panose="020B0604030504040204" pitchFamily="34" charset="-120"/>
                <a:ea typeface="微軟正黑體" panose="020B0604030504040204" pitchFamily="34" charset="-120"/>
              </a:rPr>
              <a:t>Cashback&gt; </a:t>
            </a:r>
            <a:endParaRPr lang="en-US" altLang="zh-TW" b="1" dirty="0">
              <a:solidFill>
                <a:schemeClr val="bg1"/>
              </a:solidFill>
              <a:latin typeface="微軟正黑體" panose="020B0604030504040204" pitchFamily="34" charset="-120"/>
              <a:ea typeface="微軟正黑體" panose="020B0604030504040204" pitchFamily="34" charset="-120"/>
            </a:endParaRPr>
          </a:p>
          <a:p>
            <a:pPr marL="0" indent="0" algn="ctr">
              <a:buNone/>
            </a:pPr>
            <a:r>
              <a:rPr lang="en-US" altLang="zh-TW" b="1" dirty="0" smtClean="0">
                <a:solidFill>
                  <a:schemeClr val="bg1"/>
                </a:solidFill>
                <a:latin typeface="微軟正黑體" panose="020B0604030504040204" pitchFamily="34" charset="-120"/>
                <a:ea typeface="微軟正黑體" panose="020B0604030504040204" pitchFamily="34" charset="-120"/>
              </a:rPr>
              <a:t>[Online Shop]</a:t>
            </a:r>
            <a:endParaRPr lang="en-US" altLang="zh-TW" b="1" dirty="0">
              <a:solidFill>
                <a:schemeClr val="bg1"/>
              </a:solidFill>
              <a:latin typeface="微軟正黑體" panose="020B0604030504040204" pitchFamily="34" charset="-120"/>
              <a:ea typeface="微軟正黑體" panose="020B0604030504040204" pitchFamily="34" charset="-120"/>
            </a:endParaRPr>
          </a:p>
        </p:txBody>
      </p:sp>
      <p:pic>
        <p:nvPicPr>
          <p:cNvPr id="6" name="Picture 4" descr="M:\Agreement\Wah Yuen Food\Wah Yuen Logo_17 June 2009 [Converted].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549936" y="866214"/>
            <a:ext cx="740607" cy="129206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Group 2"/>
          <p:cNvGrpSpPr/>
          <p:nvPr/>
        </p:nvGrpSpPr>
        <p:grpSpPr>
          <a:xfrm>
            <a:off x="0" y="4771686"/>
            <a:ext cx="12192000" cy="2104633"/>
            <a:chOff x="0" y="4771686"/>
            <a:chExt cx="12192000" cy="2104633"/>
          </a:xfrm>
        </p:grpSpPr>
        <p:pic>
          <p:nvPicPr>
            <p:cNvPr id="7" name="Picture 5" descr="C:\Users\bivyw\Desktop\confernce temp\SeaFood.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54660" y="4771687"/>
              <a:ext cx="3582402" cy="2104632"/>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6" descr="C:\Users\bivyw\Desktop\confernce temp\eggRolls.jpg"/>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4787" r="4559"/>
            <a:stretch/>
          </p:blipFill>
          <p:spPr bwMode="auto">
            <a:xfrm>
              <a:off x="2371332" y="4771686"/>
              <a:ext cx="3848100" cy="2086314"/>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7" descr="C:\Users\bivyw\Desktop\confernce temp\friedDough(1).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0" y="4771686"/>
              <a:ext cx="2540000" cy="2063750"/>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9" descr="C:\Users\bivyw\Desktop\confernce temp\banner3.jpg"/>
            <p:cNvPicPr>
              <a:picLocks noChangeAspect="1" noChangeArrowheads="1"/>
            </p:cNvPicPr>
            <p:nvPr/>
          </p:nvPicPr>
          <p:blipFill rotWithShape="1">
            <a:blip r:embed="rId6">
              <a:extLst>
                <a:ext uri="{28A0092B-C50C-407E-A947-70E740481C1C}">
                  <a14:useLocalDpi xmlns="" xmlns:a14="http://schemas.microsoft.com/office/drawing/2010/main" val="0"/>
                </a:ext>
              </a:extLst>
            </a:blip>
            <a:srcRect l="48133"/>
            <a:stretch/>
          </p:blipFill>
          <p:spPr bwMode="auto">
            <a:xfrm>
              <a:off x="9637062" y="4771687"/>
              <a:ext cx="2554938" cy="2104632"/>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14" name="Rectangle 13"/>
          <p:cNvSpPr/>
          <p:nvPr/>
        </p:nvSpPr>
        <p:spPr>
          <a:xfrm>
            <a:off x="-2739" y="4749854"/>
            <a:ext cx="12192000" cy="2104632"/>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500969307"/>
      </p:ext>
    </p:extLst>
  </p:cSld>
  <p:clrMapOvr>
    <a:masterClrMapping/>
  </p:clrMapOvr>
  <mc:AlternateContent xmlns:mc="http://schemas.openxmlformats.org/markup-compatibility/2006">
    <mc:Choice xmlns=""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9050" y="1"/>
            <a:ext cx="12273280" cy="6858000"/>
          </a:xfrm>
          <a:prstGeom prst="rect">
            <a:avLst/>
          </a:prstGeom>
          <a:solidFill>
            <a:srgbClr val="1E0F00"/>
          </a:solidFill>
          <a:ln>
            <a:solidFill>
              <a:srgbClr val="1E0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sp>
        <p:nvSpPr>
          <p:cNvPr id="2" name="Rounded Rectangle 1"/>
          <p:cNvSpPr/>
          <p:nvPr/>
        </p:nvSpPr>
        <p:spPr>
          <a:xfrm>
            <a:off x="4560040" y="782042"/>
            <a:ext cx="2887292" cy="87530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sp>
        <p:nvSpPr>
          <p:cNvPr id="11" name="Subtitle 9"/>
          <p:cNvSpPr txBox="1">
            <a:spLocks/>
          </p:cNvSpPr>
          <p:nvPr/>
        </p:nvSpPr>
        <p:spPr>
          <a:xfrm>
            <a:off x="3627776" y="2450744"/>
            <a:ext cx="4936448" cy="1600379"/>
          </a:xfrm>
          <a:prstGeom prst="rect">
            <a:avLst/>
          </a:prstGeom>
          <a:noFill/>
          <a:effectLst>
            <a:outerShdw blurRad="50800" dist="38100" dir="5400000" algn="t" rotWithShape="0">
              <a:prstClr val="black">
                <a:alpha val="40000"/>
              </a:prstClr>
            </a:outerShdw>
          </a:effectLst>
        </p:spPr>
        <p:txBody>
          <a:bodyPr anchor="ctr" anchorCtr="0"/>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en-US" altLang="zh-TW" b="1" dirty="0">
                <a:solidFill>
                  <a:schemeClr val="bg1"/>
                </a:solidFill>
                <a:latin typeface="微軟正黑體" panose="020B0604030504040204" pitchFamily="34" charset="-120"/>
                <a:ea typeface="微軟正黑體" panose="020B0604030504040204" pitchFamily="34" charset="-120"/>
              </a:rPr>
              <a:t>&lt;4% IBV, 2% </a:t>
            </a:r>
            <a:r>
              <a:rPr lang="en-US" altLang="zh-TW" b="1" dirty="0" smtClean="0">
                <a:solidFill>
                  <a:schemeClr val="bg1"/>
                </a:solidFill>
                <a:latin typeface="微軟正黑體" panose="020B0604030504040204" pitchFamily="34" charset="-120"/>
                <a:ea typeface="微軟正黑體" panose="020B0604030504040204" pitchFamily="34" charset="-120"/>
              </a:rPr>
              <a:t>Cashback&gt; </a:t>
            </a:r>
            <a:endParaRPr lang="en-US" altLang="zh-TW" b="1" dirty="0">
              <a:solidFill>
                <a:schemeClr val="bg1"/>
              </a:solidFill>
              <a:latin typeface="微軟正黑體" panose="020B0604030504040204" pitchFamily="34" charset="-120"/>
              <a:ea typeface="微軟正黑體" panose="020B0604030504040204" pitchFamily="34" charset="-120"/>
            </a:endParaRPr>
          </a:p>
          <a:p>
            <a:pPr marL="0" indent="0" algn="ctr">
              <a:buNone/>
            </a:pPr>
            <a:r>
              <a:rPr lang="en-US" altLang="zh-TW" b="1" dirty="0" smtClean="0">
                <a:solidFill>
                  <a:schemeClr val="bg1"/>
                </a:solidFill>
                <a:latin typeface="微軟正黑體" panose="020B0604030504040204" pitchFamily="34" charset="-120"/>
                <a:ea typeface="微軟正黑體" panose="020B0604030504040204" pitchFamily="34" charset="-120"/>
              </a:rPr>
              <a:t>[Online Shop]</a:t>
            </a:r>
            <a:endParaRPr lang="en-US" altLang="zh-TW" b="1" dirty="0">
              <a:solidFill>
                <a:schemeClr val="bg1"/>
              </a:solidFill>
              <a:latin typeface="微軟正黑體" panose="020B0604030504040204" pitchFamily="34" charset="-120"/>
              <a:ea typeface="微軟正黑體" panose="020B0604030504040204" pitchFamily="34" charset="-120"/>
            </a:endParaRPr>
          </a:p>
        </p:txBody>
      </p:sp>
      <p:pic>
        <p:nvPicPr>
          <p:cNvPr id="6" name="Picture 2" descr="C:\Users\bivyw\Desktop\confernce temp\groupon-logo.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636240" y="1017166"/>
            <a:ext cx="2743200" cy="431355"/>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3" descr="M:\Partner Stores Program\Banner Ad_PS\Groupon\groupon.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9050" y="4940300"/>
            <a:ext cx="12273280" cy="191770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Rectangle 13"/>
          <p:cNvSpPr/>
          <p:nvPr/>
        </p:nvSpPr>
        <p:spPr>
          <a:xfrm>
            <a:off x="-19050" y="4940299"/>
            <a:ext cx="12273280" cy="1917701"/>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500969307"/>
      </p:ext>
    </p:extLst>
  </p:cSld>
  <p:clrMapOvr>
    <a:masterClrMapping/>
  </p:clrMapOvr>
  <mc:AlternateContent xmlns:mc="http://schemas.openxmlformats.org/markup-compatibility/2006">
    <mc:Choice xmlns="" xmlns:p14="http://schemas.microsoft.com/office/powerpoint/2010/main" Requires="p14">
      <p:transition spd="slow" p14:dur="1600">
        <p14:prism dir="d" isInverted="1"/>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83199" y="-28576"/>
            <a:ext cx="12275199" cy="6906058"/>
            <a:chOff x="-83199" y="-28576"/>
            <a:chExt cx="12275199" cy="6906058"/>
          </a:xfrm>
        </p:grpSpPr>
        <p:grpSp>
          <p:nvGrpSpPr>
            <p:cNvPr id="23" name="Group 22"/>
            <p:cNvGrpSpPr/>
            <p:nvPr/>
          </p:nvGrpSpPr>
          <p:grpSpPr>
            <a:xfrm>
              <a:off x="-83199" y="-28576"/>
              <a:ext cx="12275199" cy="6906058"/>
              <a:chOff x="-83199" y="-28576"/>
              <a:chExt cx="12275199" cy="6906058"/>
            </a:xfrm>
          </p:grpSpPr>
          <p:sp>
            <p:nvSpPr>
              <p:cNvPr id="3" name="Rectangle 2"/>
              <p:cNvSpPr/>
              <p:nvPr/>
            </p:nvSpPr>
            <p:spPr>
              <a:xfrm>
                <a:off x="0" y="-1"/>
                <a:ext cx="12192000" cy="687748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sp>
            <p:nvSpPr>
              <p:cNvPr id="21" name="Rectangle 20"/>
              <p:cNvSpPr/>
              <p:nvPr/>
            </p:nvSpPr>
            <p:spPr>
              <a:xfrm>
                <a:off x="0" y="-28576"/>
                <a:ext cx="6683767" cy="6906058"/>
              </a:xfrm>
              <a:custGeom>
                <a:avLst/>
                <a:gdLst>
                  <a:gd name="connsiteX0" fmla="*/ 0 w 6683767"/>
                  <a:gd name="connsiteY0" fmla="*/ 0 h 6858000"/>
                  <a:gd name="connsiteX1" fmla="*/ 6683767 w 6683767"/>
                  <a:gd name="connsiteY1" fmla="*/ 0 h 6858000"/>
                  <a:gd name="connsiteX2" fmla="*/ 6683767 w 6683767"/>
                  <a:gd name="connsiteY2" fmla="*/ 6858000 h 6858000"/>
                  <a:gd name="connsiteX3" fmla="*/ 0 w 6683767"/>
                  <a:gd name="connsiteY3" fmla="*/ 6858000 h 6858000"/>
                  <a:gd name="connsiteX4" fmla="*/ 0 w 6683767"/>
                  <a:gd name="connsiteY4" fmla="*/ 0 h 6858000"/>
                  <a:gd name="connsiteX0" fmla="*/ 0 w 8712592"/>
                  <a:gd name="connsiteY0" fmla="*/ 0 h 6858000"/>
                  <a:gd name="connsiteX1" fmla="*/ 8712592 w 8712592"/>
                  <a:gd name="connsiteY1" fmla="*/ 28575 h 6858000"/>
                  <a:gd name="connsiteX2" fmla="*/ 6683767 w 8712592"/>
                  <a:gd name="connsiteY2" fmla="*/ 6858000 h 6858000"/>
                  <a:gd name="connsiteX3" fmla="*/ 0 w 8712592"/>
                  <a:gd name="connsiteY3" fmla="*/ 6858000 h 6858000"/>
                  <a:gd name="connsiteX4" fmla="*/ 0 w 8712592"/>
                  <a:gd name="connsiteY4" fmla="*/ 0 h 6858000"/>
                  <a:gd name="connsiteX0" fmla="*/ 0 w 6683767"/>
                  <a:gd name="connsiteY0" fmla="*/ 0 h 6858000"/>
                  <a:gd name="connsiteX1" fmla="*/ 4683517 w 6683767"/>
                  <a:gd name="connsiteY1" fmla="*/ 28575 h 6858000"/>
                  <a:gd name="connsiteX2" fmla="*/ 6683767 w 6683767"/>
                  <a:gd name="connsiteY2" fmla="*/ 6858000 h 6858000"/>
                  <a:gd name="connsiteX3" fmla="*/ 0 w 6683767"/>
                  <a:gd name="connsiteY3" fmla="*/ 6858000 h 6858000"/>
                  <a:gd name="connsiteX4" fmla="*/ 0 w 6683767"/>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3767" h="6858000">
                    <a:moveTo>
                      <a:pt x="0" y="0"/>
                    </a:moveTo>
                    <a:lnTo>
                      <a:pt x="4683517" y="28575"/>
                    </a:lnTo>
                    <a:lnTo>
                      <a:pt x="6683767" y="6858000"/>
                    </a:lnTo>
                    <a:lnTo>
                      <a:pt x="0" y="6858000"/>
                    </a:lnTo>
                    <a:lnTo>
                      <a:pt x="0" y="0"/>
                    </a:lnTo>
                    <a:close/>
                  </a:path>
                </a:pathLst>
              </a:custGeom>
              <a:gradFill flip="none" rotWithShape="1">
                <a:gsLst>
                  <a:gs pos="0">
                    <a:schemeClr val="bg1">
                      <a:lumMod val="75000"/>
                      <a:shade val="30000"/>
                      <a:satMod val="115000"/>
                    </a:schemeClr>
                  </a:gs>
                  <a:gs pos="50000">
                    <a:schemeClr val="bg1">
                      <a:lumMod val="75000"/>
                      <a:shade val="67500"/>
                      <a:satMod val="115000"/>
                    </a:schemeClr>
                  </a:gs>
                  <a:gs pos="100000">
                    <a:schemeClr val="bg1">
                      <a:lumMod val="75000"/>
                      <a:shade val="100000"/>
                      <a:satMod val="115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grpSp>
            <p:nvGrpSpPr>
              <p:cNvPr id="4" name="Group 3"/>
              <p:cNvGrpSpPr/>
              <p:nvPr/>
            </p:nvGrpSpPr>
            <p:grpSpPr>
              <a:xfrm>
                <a:off x="786359" y="1616083"/>
                <a:ext cx="5897408" cy="4816654"/>
                <a:chOff x="-4190999" y="6447699"/>
                <a:chExt cx="5015684" cy="4096511"/>
              </a:xfrm>
            </p:grpSpPr>
            <p:pic>
              <p:nvPicPr>
                <p:cNvPr id="1027" name="Picture 3" descr="C:\Users\bivyw\Downloads\screencapture-hk-shop-1478239634076.pn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7166" r="15278" b="86866"/>
                <a:stretch/>
              </p:blipFill>
              <p:spPr bwMode="auto">
                <a:xfrm>
                  <a:off x="-3848561" y="6671985"/>
                  <a:ext cx="4217657" cy="264516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20" name="Picture 2" descr="http://pngimg.com/upload/laptop_PNG5888.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190999" y="6447699"/>
                  <a:ext cx="5015684" cy="4096511"/>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2" name="Right Triangle 21"/>
              <p:cNvSpPr/>
              <p:nvPr/>
            </p:nvSpPr>
            <p:spPr>
              <a:xfrm>
                <a:off x="-83199" y="2809152"/>
                <a:ext cx="1343025" cy="4068330"/>
              </a:xfrm>
              <a:custGeom>
                <a:avLst/>
                <a:gdLst>
                  <a:gd name="connsiteX0" fmla="*/ 0 w 1685925"/>
                  <a:gd name="connsiteY0" fmla="*/ 3096780 h 3096780"/>
                  <a:gd name="connsiteX1" fmla="*/ 0 w 1685925"/>
                  <a:gd name="connsiteY1" fmla="*/ 0 h 3096780"/>
                  <a:gd name="connsiteX2" fmla="*/ 1685925 w 1685925"/>
                  <a:gd name="connsiteY2" fmla="*/ 3096780 h 3096780"/>
                  <a:gd name="connsiteX3" fmla="*/ 0 w 1685925"/>
                  <a:gd name="connsiteY3" fmla="*/ 3096780 h 3096780"/>
                  <a:gd name="connsiteX0" fmla="*/ 0 w 1343025"/>
                  <a:gd name="connsiteY0" fmla="*/ 3096780 h 3096780"/>
                  <a:gd name="connsiteX1" fmla="*/ 0 w 1343025"/>
                  <a:gd name="connsiteY1" fmla="*/ 0 h 3096780"/>
                  <a:gd name="connsiteX2" fmla="*/ 1343025 w 1343025"/>
                  <a:gd name="connsiteY2" fmla="*/ 3096780 h 3096780"/>
                  <a:gd name="connsiteX3" fmla="*/ 0 w 1343025"/>
                  <a:gd name="connsiteY3" fmla="*/ 3096780 h 3096780"/>
                  <a:gd name="connsiteX0" fmla="*/ 0 w 1343025"/>
                  <a:gd name="connsiteY0" fmla="*/ 4068330 h 4068330"/>
                  <a:gd name="connsiteX1" fmla="*/ 57150 w 1343025"/>
                  <a:gd name="connsiteY1" fmla="*/ 0 h 4068330"/>
                  <a:gd name="connsiteX2" fmla="*/ 1343025 w 1343025"/>
                  <a:gd name="connsiteY2" fmla="*/ 4068330 h 4068330"/>
                  <a:gd name="connsiteX3" fmla="*/ 0 w 1343025"/>
                  <a:gd name="connsiteY3" fmla="*/ 4068330 h 4068330"/>
                </a:gdLst>
                <a:ahLst/>
                <a:cxnLst>
                  <a:cxn ang="0">
                    <a:pos x="connsiteX0" y="connsiteY0"/>
                  </a:cxn>
                  <a:cxn ang="0">
                    <a:pos x="connsiteX1" y="connsiteY1"/>
                  </a:cxn>
                  <a:cxn ang="0">
                    <a:pos x="connsiteX2" y="connsiteY2"/>
                  </a:cxn>
                  <a:cxn ang="0">
                    <a:pos x="connsiteX3" y="connsiteY3"/>
                  </a:cxn>
                </a:cxnLst>
                <a:rect l="l" t="t" r="r" b="b"/>
                <a:pathLst>
                  <a:path w="1343025" h="4068330">
                    <a:moveTo>
                      <a:pt x="0" y="4068330"/>
                    </a:moveTo>
                    <a:lnTo>
                      <a:pt x="57150" y="0"/>
                    </a:lnTo>
                    <a:lnTo>
                      <a:pt x="1343025" y="4068330"/>
                    </a:lnTo>
                    <a:lnTo>
                      <a:pt x="0" y="4068330"/>
                    </a:lnTo>
                    <a:close/>
                  </a:path>
                </a:pathLst>
              </a:cu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grpSp>
        <p:sp>
          <p:nvSpPr>
            <p:cNvPr id="14" name="Rectangle 13"/>
            <p:cNvSpPr/>
            <p:nvPr/>
          </p:nvSpPr>
          <p:spPr>
            <a:xfrm>
              <a:off x="-20442" y="382081"/>
              <a:ext cx="6724650" cy="6495401"/>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微軟正黑體" panose="020B0604030504040204" pitchFamily="34" charset="-120"/>
                <a:ea typeface="微軟正黑體" panose="020B0604030504040204" pitchFamily="34" charset="-120"/>
              </a:endParaRPr>
            </a:p>
          </p:txBody>
        </p:sp>
      </p:grpSp>
      <p:sp>
        <p:nvSpPr>
          <p:cNvPr id="15" name="Rectangle 14"/>
          <p:cNvSpPr/>
          <p:nvPr/>
        </p:nvSpPr>
        <p:spPr>
          <a:xfrm>
            <a:off x="8181844" y="2861859"/>
            <a:ext cx="3136436" cy="646331"/>
          </a:xfrm>
          <a:prstGeom prst="rect">
            <a:avLst/>
          </a:prstGeom>
        </p:spPr>
        <p:txBody>
          <a:bodyPr wrap="none">
            <a:spAutoFit/>
          </a:bodyPr>
          <a:lstStyle/>
          <a:p>
            <a:pPr marL="0" marR="0" lvl="0" indent="0" algn="ctr" defTabSz="640943" rtl="0" eaLnBrk="1" fontAlgn="auto" latinLnBrk="0" hangingPunct="1">
              <a:lnSpc>
                <a:spcPct val="100000"/>
              </a:lnSpc>
              <a:spcBef>
                <a:spcPts val="0"/>
              </a:spcBef>
              <a:spcAft>
                <a:spcPts val="0"/>
              </a:spcAft>
              <a:buClrTx/>
              <a:buSzTx/>
              <a:buFontTx/>
              <a:buNone/>
              <a:tabLst/>
              <a:defRPr/>
            </a:pPr>
            <a:r>
              <a:rPr kumimoji="0" lang="en-US" sz="3600" b="0" i="0" u="none" strike="noStrike" kern="1200" cap="all" spc="-150" normalizeH="0" baseline="0" noProof="0" dirty="0" smtClean="0">
                <a:ln>
                  <a:noFill/>
                </a:ln>
                <a:solidFill>
                  <a:srgbClr val="F2F2F2"/>
                </a:solidFill>
                <a:effectLst/>
                <a:uLnTx/>
                <a:uFillTx/>
                <a:latin typeface="微軟正黑體" panose="020B0604030504040204" pitchFamily="34" charset="-120"/>
                <a:ea typeface="微軟正黑體" panose="020B0604030504040204" pitchFamily="34" charset="-120"/>
              </a:rPr>
              <a:t>HK.SHOP.COM</a:t>
            </a:r>
            <a:endParaRPr kumimoji="0" lang="en-US" sz="3600" b="0" i="0" u="none" strike="noStrike" kern="1200" cap="all" spc="-150" normalizeH="0" baseline="0" noProof="0" dirty="0">
              <a:ln>
                <a:noFill/>
              </a:ln>
              <a:solidFill>
                <a:srgbClr val="F2F2F2"/>
              </a:solidFill>
              <a:effectLst/>
              <a:uLnTx/>
              <a:uFillTx/>
              <a:latin typeface="微軟正黑體" panose="020B0604030504040204" pitchFamily="34" charset="-120"/>
              <a:ea typeface="微軟正黑體" panose="020B0604030504040204" pitchFamily="34" charset="-120"/>
            </a:endParaRPr>
          </a:p>
        </p:txBody>
      </p:sp>
      <p:sp>
        <p:nvSpPr>
          <p:cNvPr id="16" name="Rectangle 15"/>
          <p:cNvSpPr/>
          <p:nvPr/>
        </p:nvSpPr>
        <p:spPr>
          <a:xfrm>
            <a:off x="6908067" y="3629780"/>
            <a:ext cx="4686989" cy="830997"/>
          </a:xfrm>
          <a:prstGeom prst="rect">
            <a:avLst/>
          </a:prstGeom>
        </p:spPr>
        <p:txBody>
          <a:bodyPr wrap="none">
            <a:spAutoFit/>
          </a:bodyPr>
          <a:lstStyle/>
          <a:p>
            <a:pPr marL="0" marR="0" lvl="0" indent="0" algn="l" defTabSz="640943" rtl="0" eaLnBrk="1" fontAlgn="auto" latinLnBrk="0" hangingPunct="1">
              <a:lnSpc>
                <a:spcPct val="100000"/>
              </a:lnSpc>
              <a:spcBef>
                <a:spcPts val="0"/>
              </a:spcBef>
              <a:spcAft>
                <a:spcPts val="0"/>
              </a:spcAft>
              <a:buClrTx/>
              <a:buSzTx/>
              <a:buFontTx/>
              <a:buNone/>
              <a:tabLst/>
              <a:defRPr/>
            </a:pPr>
            <a:r>
              <a:rPr kumimoji="0" lang="en-US" altLang="zh-TW" sz="4800" b="0" i="0" u="none" strike="noStrike" kern="1200" cap="all" spc="-150" normalizeH="0" baseline="0" noProof="0" dirty="0" smtClean="0">
                <a:ln>
                  <a:noFill/>
                </a:ln>
                <a:solidFill>
                  <a:srgbClr val="01B08C">
                    <a:lumMod val="60000"/>
                    <a:lumOff val="40000"/>
                  </a:srgbClr>
                </a:solidFill>
                <a:effectLst/>
                <a:uLnTx/>
                <a:uFillTx/>
                <a:latin typeface="微軟正黑體" panose="020B0604030504040204" pitchFamily="34" charset="-120"/>
                <a:ea typeface="微軟正黑體" panose="020B0604030504040204" pitchFamily="34" charset="-120"/>
              </a:rPr>
              <a:t>Partner Store</a:t>
            </a:r>
          </a:p>
        </p:txBody>
      </p:sp>
    </p:spTree>
    <p:extLst>
      <p:ext uri="{BB962C8B-B14F-4D97-AF65-F5344CB8AC3E}">
        <p14:creationId xmlns="" xmlns:p14="http://schemas.microsoft.com/office/powerpoint/2010/main" val="325240321"/>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Rectangle 3"/>
          <p:cNvSpPr/>
          <p:nvPr/>
        </p:nvSpPr>
        <p:spPr>
          <a:xfrm>
            <a:off x="-19050" y="1"/>
            <a:ext cx="1227328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descr="C:\Users\bivyw\Desktop\PS banner.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4849" b="10009"/>
          <a:stretch/>
        </p:blipFill>
        <p:spPr bwMode="auto">
          <a:xfrm>
            <a:off x="2122328" y="-1"/>
            <a:ext cx="7990523" cy="685800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73053122"/>
      </p:ext>
    </p:extLst>
  </p:cSld>
  <p:clrMapOvr>
    <a:masterClrMapping/>
  </p:clrMapOvr>
  <mc:AlternateContent xmlns:mc="http://schemas.openxmlformats.org/markup-compatibility/2006">
    <mc:Choice xmlns=""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lum bright="70000" contrast="-70000"/>
            <a:extLst>
              <a:ext uri="{BEBA8EAE-BF5A-486C-A8C5-ECC9F3942E4B}">
                <a14:imgProps xmlns="" xmlns:a14="http://schemas.microsoft.com/office/drawing/2010/main">
                  <a14:imgLayer r:embed="rId3">
                    <a14:imgEffect>
                      <a14:colorTemperature colorTemp="6250"/>
                    </a14:imgEffect>
                  </a14:imgLayer>
                </a14:imgProps>
              </a:ext>
              <a:ext uri="{28A0092B-C50C-407E-A947-70E740481C1C}">
                <a14:useLocalDpi xmlns="" xmlns:a14="http://schemas.microsoft.com/office/drawing/2010/main" val="0"/>
              </a:ext>
            </a:extLst>
          </a:blip>
          <a:stretch>
            <a:fillRect/>
          </a:stretch>
        </p:blipFill>
        <p:spPr>
          <a:xfrm>
            <a:off x="0" y="0"/>
            <a:ext cx="12192000" cy="6858000"/>
          </a:xfrm>
          <a:prstGeom prst="rect">
            <a:avLst/>
          </a:prstGeom>
        </p:spPr>
      </p:pic>
      <p:grpSp>
        <p:nvGrpSpPr>
          <p:cNvPr id="6" name="Group 5"/>
          <p:cNvGrpSpPr/>
          <p:nvPr/>
        </p:nvGrpSpPr>
        <p:grpSpPr>
          <a:xfrm>
            <a:off x="-19050" y="0"/>
            <a:ext cx="12211050" cy="6858000"/>
            <a:chOff x="-19050" y="0"/>
            <a:chExt cx="12211050" cy="6858000"/>
          </a:xfrm>
        </p:grpSpPr>
        <p:sp>
          <p:nvSpPr>
            <p:cNvPr id="2" name="Rectangle 1"/>
            <p:cNvSpPr/>
            <p:nvPr/>
          </p:nvSpPr>
          <p:spPr>
            <a:xfrm>
              <a:off x="-19050" y="0"/>
              <a:ext cx="12211050" cy="6858000"/>
            </a:xfrm>
            <a:prstGeom prst="rect">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sp>
          <p:nvSpPr>
            <p:cNvPr id="5" name="Parallelogram 4"/>
            <p:cNvSpPr/>
            <p:nvPr/>
          </p:nvSpPr>
          <p:spPr>
            <a:xfrm>
              <a:off x="1619250" y="0"/>
              <a:ext cx="7372350" cy="6858000"/>
            </a:xfrm>
            <a:prstGeom prst="parallelogram">
              <a:avLst>
                <a:gd name="adj" fmla="val 45257"/>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grpSp>
      <p:pic>
        <p:nvPicPr>
          <p:cNvPr id="4098" name="Picture 2" descr="C:\Users\bivyw\Desktop\confernce temp\tax-saving-time.jpg"/>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 xmlns:a14="http://schemas.microsoft.com/office/drawing/2010/main" val="0"/>
              </a:ext>
            </a:extLst>
          </a:blip>
          <a:srcRect/>
          <a:stretch>
            <a:fillRect/>
          </a:stretch>
        </p:blipFill>
        <p:spPr bwMode="auto">
          <a:xfrm>
            <a:off x="9525" y="2451994"/>
            <a:ext cx="6086475" cy="3891655"/>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itle 8"/>
          <p:cNvSpPr>
            <a:spLocks noGrp="1"/>
          </p:cNvSpPr>
          <p:nvPr>
            <p:ph type="ctrTitle"/>
          </p:nvPr>
        </p:nvSpPr>
        <p:spPr>
          <a:xfrm>
            <a:off x="7086601" y="4137483"/>
            <a:ext cx="4914899" cy="2206166"/>
          </a:xfrm>
        </p:spPr>
        <p:txBody>
          <a:bodyPr>
            <a:scene3d>
              <a:camera prst="orthographicFront"/>
              <a:lightRig rig="soft" dir="t">
                <a:rot lat="0" lon="0" rev="10800000"/>
              </a:lightRig>
            </a:scene3d>
            <a:sp3d>
              <a:bevelT w="27940" h="12700"/>
              <a:contourClr>
                <a:srgbClr val="DDDDDD"/>
              </a:contourClr>
            </a:sp3d>
          </a:bodyPr>
          <a:lstStyle/>
          <a:p>
            <a:pPr algn="ctr"/>
            <a:r>
              <a:rPr lang="en-US" altLang="zh-TW" sz="5400" b="1" spc="150" dirty="0" smtClean="0">
                <a:ln w="11430"/>
                <a:solidFill>
                  <a:srgbClr val="F8F8F8"/>
                </a:solidFill>
                <a:effectLst>
                  <a:outerShdw blurRad="25400" algn="tl" rotWithShape="0">
                    <a:srgbClr val="000000">
                      <a:alpha val="43000"/>
                    </a:srgbClr>
                  </a:outerShdw>
                </a:effectLst>
                <a:latin typeface="微軟正黑體" panose="020B0604030504040204" pitchFamily="34" charset="-120"/>
                <a:ea typeface="微軟正黑體" panose="020B0604030504040204" pitchFamily="34" charset="-120"/>
                <a:cs typeface="Arial Unicode MS" pitchFamily="34" charset="-120"/>
              </a:rPr>
              <a:t>Partner Store</a:t>
            </a:r>
            <a:br>
              <a:rPr lang="en-US" altLang="zh-TW" sz="5400" b="1" spc="150" dirty="0" smtClean="0">
                <a:ln w="11430"/>
                <a:solidFill>
                  <a:srgbClr val="F8F8F8"/>
                </a:solidFill>
                <a:effectLst>
                  <a:outerShdw blurRad="25400" algn="tl" rotWithShape="0">
                    <a:srgbClr val="000000">
                      <a:alpha val="43000"/>
                    </a:srgbClr>
                  </a:outerShdw>
                </a:effectLst>
                <a:latin typeface="微軟正黑體" panose="020B0604030504040204" pitchFamily="34" charset="-120"/>
                <a:ea typeface="微軟正黑體" panose="020B0604030504040204" pitchFamily="34" charset="-120"/>
                <a:cs typeface="Arial Unicode MS" pitchFamily="34" charset="-120"/>
              </a:rPr>
            </a:br>
            <a:r>
              <a:rPr lang="en-US" altLang="zh-TW" sz="5400" b="1" spc="150" dirty="0" smtClean="0">
                <a:ln w="11430"/>
                <a:solidFill>
                  <a:srgbClr val="F8F8F8"/>
                </a:solidFill>
                <a:effectLst>
                  <a:outerShdw blurRad="25400" algn="tl" rotWithShape="0">
                    <a:srgbClr val="000000">
                      <a:alpha val="43000"/>
                    </a:srgbClr>
                  </a:outerShdw>
                </a:effectLst>
                <a:latin typeface="微軟正黑體" panose="020B0604030504040204" pitchFamily="34" charset="-120"/>
                <a:ea typeface="微軟正黑體" panose="020B0604030504040204" pitchFamily="34" charset="-120"/>
                <a:cs typeface="Arial Unicode MS" pitchFamily="34" charset="-120"/>
              </a:rPr>
              <a:t>New Offer</a:t>
            </a:r>
            <a:endParaRPr lang="en-US" sz="5400" b="1" spc="150" dirty="0">
              <a:ln w="11430"/>
              <a:solidFill>
                <a:srgbClr val="F8F8F8"/>
              </a:solidFill>
              <a:effectLst>
                <a:outerShdw blurRad="25400" algn="tl" rotWithShape="0">
                  <a:srgbClr val="000000">
                    <a:alpha val="43000"/>
                  </a:srgbClr>
                </a:outerShdw>
              </a:effectLst>
              <a:latin typeface="微軟正黑體" panose="020B0604030504040204" pitchFamily="34" charset="-120"/>
              <a:ea typeface="微軟正黑體" panose="020B0604030504040204" pitchFamily="34" charset="-120"/>
              <a:cs typeface="Arial Unicode MS" pitchFamily="34" charset="-120"/>
            </a:endParaRPr>
          </a:p>
        </p:txBody>
      </p:sp>
    </p:spTree>
    <p:extLst>
      <p:ext uri="{BB962C8B-B14F-4D97-AF65-F5344CB8AC3E}">
        <p14:creationId xmlns="" xmlns:p14="http://schemas.microsoft.com/office/powerpoint/2010/main" val="283101052"/>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9050" y="0"/>
            <a:ext cx="12211050" cy="6858000"/>
            <a:chOff x="-19050" y="0"/>
            <a:chExt cx="12211050" cy="6858000"/>
          </a:xfrm>
        </p:grpSpPr>
        <p:sp>
          <p:nvSpPr>
            <p:cNvPr id="6" name="Rectangle 5"/>
            <p:cNvSpPr/>
            <p:nvPr/>
          </p:nvSpPr>
          <p:spPr>
            <a:xfrm>
              <a:off x="-19050" y="0"/>
              <a:ext cx="12211050" cy="6858000"/>
            </a:xfrm>
            <a:prstGeom prst="rect">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sp>
          <p:nvSpPr>
            <p:cNvPr id="7" name="Parallelogram 6"/>
            <p:cNvSpPr/>
            <p:nvPr/>
          </p:nvSpPr>
          <p:spPr>
            <a:xfrm>
              <a:off x="1619250" y="0"/>
              <a:ext cx="7372350" cy="6858000"/>
            </a:xfrm>
            <a:prstGeom prst="parallelogram">
              <a:avLst>
                <a:gd name="adj" fmla="val 45257"/>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grpSp>
      <p:sp>
        <p:nvSpPr>
          <p:cNvPr id="2" name="Title 1"/>
          <p:cNvSpPr>
            <a:spLocks noGrp="1"/>
          </p:cNvSpPr>
          <p:nvPr>
            <p:ph type="ctrTitle"/>
          </p:nvPr>
        </p:nvSpPr>
        <p:spPr/>
        <p:txBody>
          <a:bodyPr/>
          <a:lstStyle/>
          <a:p>
            <a:r>
              <a:rPr lang="en-US" dirty="0" smtClean="0">
                <a:latin typeface="微軟正黑體" panose="020B0604030504040204" pitchFamily="34" charset="-120"/>
                <a:ea typeface="微軟正黑體" panose="020B0604030504040204" pitchFamily="34" charset="-120"/>
              </a:rPr>
              <a:t>      </a:t>
            </a:r>
            <a:endParaRPr lang="en-US" dirty="0">
              <a:latin typeface="微軟正黑體" panose="020B0604030504040204" pitchFamily="34" charset="-120"/>
              <a:ea typeface="微軟正黑體" panose="020B0604030504040204" pitchFamily="34" charset="-120"/>
            </a:endParaRPr>
          </a:p>
        </p:txBody>
      </p:sp>
      <p:sp>
        <p:nvSpPr>
          <p:cNvPr id="3" name="Subtitle 2"/>
          <p:cNvSpPr>
            <a:spLocks noGrp="1"/>
          </p:cNvSpPr>
          <p:nvPr>
            <p:ph type="subTitle" idx="1"/>
          </p:nvPr>
        </p:nvSpPr>
        <p:spPr/>
        <p:txBody>
          <a:bodyPr/>
          <a:lstStyle/>
          <a:p>
            <a:endParaRPr lang="en-US" dirty="0">
              <a:latin typeface="微軟正黑體" panose="020B0604030504040204" pitchFamily="34" charset="-120"/>
              <a:ea typeface="微軟正黑體" panose="020B0604030504040204" pitchFamily="34" charset="-120"/>
            </a:endParaRPr>
          </a:p>
        </p:txBody>
      </p:sp>
      <p:pic>
        <p:nvPicPr>
          <p:cNvPr id="3074"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32487" t="16254" r="6243" b="16190"/>
          <a:stretch/>
        </p:blipFill>
        <p:spPr bwMode="auto">
          <a:xfrm>
            <a:off x="1582056" y="437241"/>
            <a:ext cx="8838293" cy="60906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TextBox 7"/>
          <p:cNvSpPr txBox="1"/>
          <p:nvPr/>
        </p:nvSpPr>
        <p:spPr>
          <a:xfrm>
            <a:off x="0" y="6261178"/>
            <a:ext cx="12192000" cy="523220"/>
          </a:xfrm>
          <a:prstGeom prst="rect">
            <a:avLst/>
          </a:prstGeom>
          <a:solidFill>
            <a:schemeClr val="bg1">
              <a:alpha val="66000"/>
            </a:schemeClr>
          </a:solidFill>
          <a:effectLst>
            <a:outerShdw blurRad="50800" dist="38100" dir="5400000" algn="t" rotWithShape="0">
              <a:prstClr val="black">
                <a:alpha val="40000"/>
              </a:prstClr>
            </a:outerShdw>
          </a:effectLst>
        </p:spPr>
        <p:txBody>
          <a:bodyPr wrap="square" rtlCol="0">
            <a:spAutoFit/>
          </a:bodyPr>
          <a:lstStyle/>
          <a:p>
            <a:pPr marL="0" indent="0" algn="ctr">
              <a:buFont typeface="Arial"/>
              <a:buNone/>
            </a:pPr>
            <a:r>
              <a:rPr lang="en-US" altLang="zh-TW" sz="2800" b="1" dirty="0" smtClean="0">
                <a:solidFill>
                  <a:srgbClr val="0070C0"/>
                </a:solidFill>
                <a:latin typeface="微軟正黑體" panose="020B0604030504040204" pitchFamily="34" charset="-120"/>
                <a:ea typeface="微軟正黑體" panose="020B0604030504040204" pitchFamily="34" charset="-120"/>
              </a:rPr>
              <a:t>11.11</a:t>
            </a:r>
            <a:r>
              <a:rPr lang="zh-TW" altLang="en-US" sz="2800" b="1" dirty="0" smtClean="0">
                <a:solidFill>
                  <a:srgbClr val="0070C0"/>
                </a:solidFill>
                <a:latin typeface="微軟正黑體" panose="020B0604030504040204" pitchFamily="34" charset="-120"/>
                <a:ea typeface="微軟正黑體" panose="020B0604030504040204" pitchFamily="34" charset="-120"/>
              </a:rPr>
              <a:t> </a:t>
            </a:r>
            <a:r>
              <a:rPr lang="en-US" altLang="zh-TW" sz="2800" b="1" dirty="0" smtClean="0">
                <a:solidFill>
                  <a:srgbClr val="0070C0"/>
                </a:solidFill>
                <a:latin typeface="微軟正黑體" panose="020B0604030504040204" pitchFamily="34" charset="-120"/>
                <a:ea typeface="微軟正黑體" panose="020B0604030504040204" pitchFamily="34" charset="-120"/>
              </a:rPr>
              <a:t>Campaign is launched - Double Cashback &amp; Double IBV </a:t>
            </a:r>
            <a:endParaRPr lang="en-US" sz="2800" b="1" dirty="0" smtClean="0">
              <a:solidFill>
                <a:srgbClr val="0070C0"/>
              </a:solidFill>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454095770"/>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9050" y="0"/>
            <a:ext cx="12211050" cy="6858000"/>
            <a:chOff x="-19050" y="0"/>
            <a:chExt cx="12211050" cy="6858000"/>
          </a:xfrm>
        </p:grpSpPr>
        <p:sp>
          <p:nvSpPr>
            <p:cNvPr id="4" name="Rectangle 3"/>
            <p:cNvSpPr/>
            <p:nvPr/>
          </p:nvSpPr>
          <p:spPr>
            <a:xfrm>
              <a:off x="-19050" y="0"/>
              <a:ext cx="12211050" cy="6858000"/>
            </a:xfrm>
            <a:prstGeom prst="rect">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arallelogram 4"/>
            <p:cNvSpPr/>
            <p:nvPr/>
          </p:nvSpPr>
          <p:spPr>
            <a:xfrm>
              <a:off x="1619250" y="0"/>
              <a:ext cx="7372350" cy="6858000"/>
            </a:xfrm>
            <a:prstGeom prst="parallelogram">
              <a:avLst>
                <a:gd name="adj" fmla="val 45257"/>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pic>
        <p:nvPicPr>
          <p:cNvPr id="4098"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17249" t="15239" r="15449" b="8063"/>
          <a:stretch/>
        </p:blipFill>
        <p:spPr bwMode="auto">
          <a:xfrm>
            <a:off x="1335314" y="137886"/>
            <a:ext cx="9231086" cy="65749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636362983"/>
      </p:ext>
    </p:extLst>
  </p:cSld>
  <p:clrMapOvr>
    <a:masterClrMapping/>
  </p:clrMapOvr>
  <p:transition spd="slow">
    <p:strips dir="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9050" y="0"/>
            <a:ext cx="12211050" cy="6858000"/>
            <a:chOff x="-19050" y="0"/>
            <a:chExt cx="12211050" cy="6858000"/>
          </a:xfrm>
        </p:grpSpPr>
        <p:sp>
          <p:nvSpPr>
            <p:cNvPr id="12" name="Rectangle 11"/>
            <p:cNvSpPr/>
            <p:nvPr/>
          </p:nvSpPr>
          <p:spPr>
            <a:xfrm>
              <a:off x="-19050" y="0"/>
              <a:ext cx="12211050" cy="6858000"/>
            </a:xfrm>
            <a:prstGeom prst="rect">
              <a:avLst/>
            </a:prstGeom>
            <a:solidFill>
              <a:schemeClr val="bg1">
                <a:lumMod val="50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p:cNvSpPr/>
            <p:nvPr/>
          </p:nvSpPr>
          <p:spPr>
            <a:xfrm>
              <a:off x="1619250" y="0"/>
              <a:ext cx="7372350" cy="6858000"/>
            </a:xfrm>
            <a:prstGeom prst="parallelogram">
              <a:avLst>
                <a:gd name="adj" fmla="val 45257"/>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grpSp>
      <p:pic>
        <p:nvPicPr>
          <p:cNvPr id="5124" name="Picture 4" descr="M:\Partner Stores Program\Campaign\MHK Convention Gift Sponsorship 201611\201508121234550.DCS_2885.pn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9959652" y="2371025"/>
            <a:ext cx="1115844" cy="375711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5125" name="Picture 5" descr="C:\Users\bivyw\Desktop\confernce temp\i ring.png"/>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14502" t="14820" r="17116" b="14725"/>
          <a:stretch/>
        </p:blipFill>
        <p:spPr bwMode="auto">
          <a:xfrm>
            <a:off x="3488339" y="3939761"/>
            <a:ext cx="1060757" cy="14143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5126" name="Picture 6" descr="M:\Partner Stores Program\Campaign\MHK Convention Gift Sponsorship 201611\Blackcatstore_Pen.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136889" y="4109882"/>
            <a:ext cx="1747838" cy="17478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5123" name="Picture 3" descr="C:\Users\bivyw\Desktop\confernce temp\gift_PNG5950.pn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0" y="5052822"/>
            <a:ext cx="3619500" cy="1862327"/>
          </a:xfrm>
          <a:prstGeom prst="rect">
            <a:avLst/>
          </a:prstGeom>
          <a:noFill/>
          <a:extLst>
            <a:ext uri="{909E8E84-426E-40DD-AFC4-6F175D3DCCD1}">
              <a14:hiddenFill xmlns="" xmlns:a14="http://schemas.microsoft.com/office/drawing/2010/main">
                <a:solidFill>
                  <a:srgbClr val="FFFFFF"/>
                </a:solidFill>
              </a14:hiddenFill>
            </a:ext>
          </a:extLst>
        </p:spPr>
      </p:pic>
      <p:pic>
        <p:nvPicPr>
          <p:cNvPr id="5127" name="Picture 7" descr="M:\Partner Stores Program\Campaign\MHK Convention Gift Sponsorship 201611\builder warehouse_Light Bulb vase.jpg"/>
          <p:cNvPicPr>
            <a:picLocks noChangeAspect="1" noChangeArrowheads="1"/>
          </p:cNvPicPr>
          <p:nvPr/>
        </p:nvPicPr>
        <p:blipFill rotWithShape="1">
          <a:blip r:embed="rId6">
            <a:extLst>
              <a:ext uri="{28A0092B-C50C-407E-A947-70E740481C1C}">
                <a14:useLocalDpi xmlns="" xmlns:a14="http://schemas.microsoft.com/office/drawing/2010/main" val="0"/>
              </a:ext>
            </a:extLst>
          </a:blip>
          <a:srcRect r="31671"/>
          <a:stretch/>
        </p:blipFill>
        <p:spPr bwMode="auto">
          <a:xfrm>
            <a:off x="7625917" y="3777641"/>
            <a:ext cx="1645081" cy="25503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5128" name="Picture 8" descr="M:\Partner Stores Program\Campaign\MHK Convention Gift Sponsorship 201611\Midy Beauty Shop_Travel Tube.jpg"/>
          <p:cNvPicPr>
            <a:picLocks noChangeAspect="1" noChangeArrowheads="1"/>
          </p:cNvPicPr>
          <p:nvPr/>
        </p:nvPicPr>
        <p:blipFill>
          <a:blip r:embed="rId7">
            <a:extLst>
              <a:ext uri="{BEBA8EAE-BF5A-486C-A8C5-ECC9F3942E4B}">
                <a14:imgProps xmlns="" xmlns:a14="http://schemas.microsoft.com/office/drawing/2010/main">
                  <a14:imgLayer r:embed="rId8">
                    <a14:imgEffect>
                      <a14:backgroundRemoval t="10000" b="90000" l="10000" r="90000"/>
                    </a14:imgEffect>
                  </a14:imgLayer>
                </a14:imgProps>
              </a:ext>
              <a:ext uri="{28A0092B-C50C-407E-A947-70E740481C1C}">
                <a14:useLocalDpi xmlns="" xmlns:a14="http://schemas.microsoft.com/office/drawing/2010/main" val="0"/>
              </a:ext>
            </a:extLst>
          </a:blip>
          <a:srcRect/>
          <a:stretch>
            <a:fillRect/>
          </a:stretch>
        </p:blipFill>
        <p:spPr bwMode="auto">
          <a:xfrm>
            <a:off x="5470131" y="2012804"/>
            <a:ext cx="1414596" cy="14145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5129" name="Picture 9" descr="M:\Partner Stores Program\Campaign\MHK Convention Gift Sponsorship 201611\Seny Chan -伸縮原子筆.jpg"/>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1660329" y="2184254"/>
            <a:ext cx="2817626" cy="10716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5130" name="Picture 10" descr="M:\Partner Stores Program\Campaign\MHK Convention Gift Sponsorship 201611\Sindy Home-made Bakery_Cookies.JPG"/>
          <p:cNvPicPr>
            <a:picLocks noChangeAspect="1" noChangeArrowheads="1"/>
          </p:cNvPicPr>
          <p:nvPr/>
        </p:nvPicPr>
        <p:blipFill rotWithShape="1">
          <a:blip r:embed="rId10">
            <a:extLst>
              <a:ext uri="{28A0092B-C50C-407E-A947-70E740481C1C}">
                <a14:useLocalDpi xmlns="" xmlns:a14="http://schemas.microsoft.com/office/drawing/2010/main" val="0"/>
              </a:ext>
            </a:extLst>
          </a:blip>
          <a:srcRect t="5625" b="6250"/>
          <a:stretch/>
        </p:blipFill>
        <p:spPr bwMode="auto">
          <a:xfrm>
            <a:off x="7609904" y="2012804"/>
            <a:ext cx="1661094" cy="10978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14" name="Rectangle 13"/>
          <p:cNvSpPr/>
          <p:nvPr/>
        </p:nvSpPr>
        <p:spPr>
          <a:xfrm>
            <a:off x="195648" y="202314"/>
            <a:ext cx="9882483" cy="1200329"/>
          </a:xfrm>
          <a:prstGeom prst="rect">
            <a:avLst/>
          </a:prstGeom>
          <a:noFill/>
        </p:spPr>
        <p:txBody>
          <a:bodyPr wrap="square" lIns="91440" tIns="45720" rIns="91440" bIns="45720">
            <a:spAutoFit/>
          </a:bodyPr>
          <a:lstStyle/>
          <a:p>
            <a:r>
              <a:rPr lang="en-US" altLang="zh-TW"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Special thanks to the following Partner Store</a:t>
            </a:r>
            <a:r>
              <a:rPr lang="zh-TW"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 </a:t>
            </a:r>
            <a:r>
              <a:rPr lang="en-US" altLang="zh-TW"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for welcome gifts sponsors</a:t>
            </a:r>
          </a:p>
        </p:txBody>
      </p:sp>
      <p:pic>
        <p:nvPicPr>
          <p:cNvPr id="2" name="Picture 3" descr="M:\Partner Stores Program\Campaign\MHK Convention Gift Sponsorship 201611\20161104_161958_HDR.jpg"/>
          <p:cNvPicPr>
            <a:picLocks noChangeAspect="1" noChangeArrowheads="1"/>
          </p:cNvPicPr>
          <p:nvPr/>
        </p:nvPicPr>
        <p:blipFill rotWithShape="1">
          <a:blip r:embed="rId11">
            <a:extLst>
              <a:ext uri="{28A0092B-C50C-407E-A947-70E740481C1C}">
                <a14:useLocalDpi xmlns="" xmlns:a14="http://schemas.microsoft.com/office/drawing/2010/main" val="0"/>
              </a:ext>
            </a:extLst>
          </a:blip>
          <a:srcRect l="21394" t="18139" r="14269" b="15997"/>
          <a:stretch/>
        </p:blipFill>
        <p:spPr bwMode="auto">
          <a:xfrm>
            <a:off x="1336479" y="3939761"/>
            <a:ext cx="1574800" cy="9068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15" name="TextBox 14"/>
          <p:cNvSpPr txBox="1"/>
          <p:nvPr/>
        </p:nvSpPr>
        <p:spPr>
          <a:xfrm>
            <a:off x="6177429" y="6415385"/>
            <a:ext cx="5576422" cy="400110"/>
          </a:xfrm>
          <a:prstGeom prst="rect">
            <a:avLst/>
          </a:prstGeom>
          <a:noFill/>
          <a:effectLst>
            <a:outerShdw blurRad="50800" dist="38100" dir="5400000" algn="t" rotWithShape="0">
              <a:prstClr val="black">
                <a:alpha val="40000"/>
              </a:prstClr>
            </a:outerShdw>
          </a:effectLst>
        </p:spPr>
        <p:txBody>
          <a:bodyPr wrap="square" rtlCol="0">
            <a:spAutoFit/>
          </a:bodyPr>
          <a:lstStyle/>
          <a:p>
            <a:pPr marL="0" indent="0" algn="r">
              <a:buFont typeface="Arial"/>
              <a:buNone/>
            </a:pPr>
            <a:r>
              <a:rPr lang="zh-TW" altLang="en-US" sz="2000" b="1" i="1" dirty="0" smtClean="0">
                <a:ea typeface="微軟正黑體" panose="020B0604030504040204" pitchFamily="34" charset="-120"/>
              </a:rPr>
              <a:t>*</a:t>
            </a:r>
            <a:r>
              <a:rPr lang="en-US" altLang="zh-TW" sz="2000" b="1" i="1" dirty="0" smtClean="0">
                <a:ea typeface="微軟正黑體" panose="020B0604030504040204" pitchFamily="34" charset="-120"/>
              </a:rPr>
              <a:t>offer is available until stocks last</a:t>
            </a:r>
            <a:endParaRPr lang="en-US" sz="2000" b="1" i="1" dirty="0" smtClean="0">
              <a:ea typeface="微軟正黑體" panose="020B0604030504040204" pitchFamily="34" charset="-120"/>
            </a:endParaRPr>
          </a:p>
        </p:txBody>
      </p:sp>
    </p:spTree>
    <p:extLst>
      <p:ext uri="{BB962C8B-B14F-4D97-AF65-F5344CB8AC3E}">
        <p14:creationId xmlns="" xmlns:p14="http://schemas.microsoft.com/office/powerpoint/2010/main" val="679446039"/>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129"/>
                                        </p:tgtEl>
                                        <p:attrNameLst>
                                          <p:attrName>style.visibility</p:attrName>
                                        </p:attrNameLst>
                                      </p:cBhvr>
                                      <p:to>
                                        <p:strVal val="visible"/>
                                      </p:to>
                                    </p:set>
                                    <p:anim calcmode="lin" valueType="num">
                                      <p:cBhvr additive="base">
                                        <p:cTn id="7" dur="750" fill="hold"/>
                                        <p:tgtEl>
                                          <p:spTgt spid="5129"/>
                                        </p:tgtEl>
                                        <p:attrNameLst>
                                          <p:attrName>ppt_x</p:attrName>
                                        </p:attrNameLst>
                                      </p:cBhvr>
                                      <p:tavLst>
                                        <p:tav tm="0">
                                          <p:val>
                                            <p:strVal val="#ppt_x"/>
                                          </p:val>
                                        </p:tav>
                                        <p:tav tm="100000">
                                          <p:val>
                                            <p:strVal val="#ppt_x"/>
                                          </p:val>
                                        </p:tav>
                                      </p:tavLst>
                                    </p:anim>
                                    <p:anim calcmode="lin" valueType="num">
                                      <p:cBhvr additive="base">
                                        <p:cTn id="8" dur="750" fill="hold"/>
                                        <p:tgtEl>
                                          <p:spTgt spid="5129"/>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750" fill="hold"/>
                                        <p:tgtEl>
                                          <p:spTgt spid="2"/>
                                        </p:tgtEl>
                                        <p:attrNameLst>
                                          <p:attrName>ppt_x</p:attrName>
                                        </p:attrNameLst>
                                      </p:cBhvr>
                                      <p:tavLst>
                                        <p:tav tm="0">
                                          <p:val>
                                            <p:strVal val="#ppt_x"/>
                                          </p:val>
                                        </p:tav>
                                        <p:tav tm="100000">
                                          <p:val>
                                            <p:strVal val="#ppt_x"/>
                                          </p:val>
                                        </p:tav>
                                      </p:tavLst>
                                    </p:anim>
                                    <p:anim calcmode="lin" valueType="num">
                                      <p:cBhvr additive="base">
                                        <p:cTn id="13" dur="75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250"/>
                            </p:stCondLst>
                            <p:childTnLst>
                              <p:par>
                                <p:cTn id="15" presetID="2" presetClass="entr" presetSubtype="4" fill="hold" nodeType="afterEffect">
                                  <p:stCondLst>
                                    <p:cond delay="0"/>
                                  </p:stCondLst>
                                  <p:childTnLst>
                                    <p:set>
                                      <p:cBhvr>
                                        <p:cTn id="16" dur="1" fill="hold">
                                          <p:stCondLst>
                                            <p:cond delay="0"/>
                                          </p:stCondLst>
                                        </p:cTn>
                                        <p:tgtEl>
                                          <p:spTgt spid="5125"/>
                                        </p:tgtEl>
                                        <p:attrNameLst>
                                          <p:attrName>style.visibility</p:attrName>
                                        </p:attrNameLst>
                                      </p:cBhvr>
                                      <p:to>
                                        <p:strVal val="visible"/>
                                      </p:to>
                                    </p:set>
                                    <p:anim calcmode="lin" valueType="num">
                                      <p:cBhvr additive="base">
                                        <p:cTn id="17" dur="750" fill="hold"/>
                                        <p:tgtEl>
                                          <p:spTgt spid="5125"/>
                                        </p:tgtEl>
                                        <p:attrNameLst>
                                          <p:attrName>ppt_x</p:attrName>
                                        </p:attrNameLst>
                                      </p:cBhvr>
                                      <p:tavLst>
                                        <p:tav tm="0">
                                          <p:val>
                                            <p:strVal val="#ppt_x"/>
                                          </p:val>
                                        </p:tav>
                                        <p:tav tm="100000">
                                          <p:val>
                                            <p:strVal val="#ppt_x"/>
                                          </p:val>
                                        </p:tav>
                                      </p:tavLst>
                                    </p:anim>
                                    <p:anim calcmode="lin" valueType="num">
                                      <p:cBhvr additive="base">
                                        <p:cTn id="18" dur="750" fill="hold"/>
                                        <p:tgtEl>
                                          <p:spTgt spid="5125"/>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5128"/>
                                        </p:tgtEl>
                                        <p:attrNameLst>
                                          <p:attrName>style.visibility</p:attrName>
                                        </p:attrNameLst>
                                      </p:cBhvr>
                                      <p:to>
                                        <p:strVal val="visible"/>
                                      </p:to>
                                    </p:set>
                                    <p:anim calcmode="lin" valueType="num">
                                      <p:cBhvr additive="base">
                                        <p:cTn id="22" dur="750" fill="hold"/>
                                        <p:tgtEl>
                                          <p:spTgt spid="5128"/>
                                        </p:tgtEl>
                                        <p:attrNameLst>
                                          <p:attrName>ppt_x</p:attrName>
                                        </p:attrNameLst>
                                      </p:cBhvr>
                                      <p:tavLst>
                                        <p:tav tm="0">
                                          <p:val>
                                            <p:strVal val="#ppt_x"/>
                                          </p:val>
                                        </p:tav>
                                        <p:tav tm="100000">
                                          <p:val>
                                            <p:strVal val="#ppt_x"/>
                                          </p:val>
                                        </p:tav>
                                      </p:tavLst>
                                    </p:anim>
                                    <p:anim calcmode="lin" valueType="num">
                                      <p:cBhvr additive="base">
                                        <p:cTn id="23" dur="750" fill="hold"/>
                                        <p:tgtEl>
                                          <p:spTgt spid="5128"/>
                                        </p:tgtEl>
                                        <p:attrNameLst>
                                          <p:attrName>ppt_y</p:attrName>
                                        </p:attrNameLst>
                                      </p:cBhvr>
                                      <p:tavLst>
                                        <p:tav tm="0">
                                          <p:val>
                                            <p:strVal val="1+#ppt_h/2"/>
                                          </p:val>
                                        </p:tav>
                                        <p:tav tm="100000">
                                          <p:val>
                                            <p:strVal val="#ppt_y"/>
                                          </p:val>
                                        </p:tav>
                                      </p:tavLst>
                                    </p:anim>
                                  </p:childTnLst>
                                </p:cTn>
                              </p:par>
                            </p:childTnLst>
                          </p:cTn>
                        </p:par>
                        <p:par>
                          <p:cTn id="24" fill="hold">
                            <p:stCondLst>
                              <p:cond delay="3750"/>
                            </p:stCondLst>
                            <p:childTnLst>
                              <p:par>
                                <p:cTn id="25" presetID="2" presetClass="entr" presetSubtype="4" fill="hold" nodeType="afterEffect">
                                  <p:stCondLst>
                                    <p:cond delay="0"/>
                                  </p:stCondLst>
                                  <p:childTnLst>
                                    <p:set>
                                      <p:cBhvr>
                                        <p:cTn id="26" dur="1" fill="hold">
                                          <p:stCondLst>
                                            <p:cond delay="0"/>
                                          </p:stCondLst>
                                        </p:cTn>
                                        <p:tgtEl>
                                          <p:spTgt spid="5126"/>
                                        </p:tgtEl>
                                        <p:attrNameLst>
                                          <p:attrName>style.visibility</p:attrName>
                                        </p:attrNameLst>
                                      </p:cBhvr>
                                      <p:to>
                                        <p:strVal val="visible"/>
                                      </p:to>
                                    </p:set>
                                    <p:anim calcmode="lin" valueType="num">
                                      <p:cBhvr additive="base">
                                        <p:cTn id="27" dur="750" fill="hold"/>
                                        <p:tgtEl>
                                          <p:spTgt spid="5126"/>
                                        </p:tgtEl>
                                        <p:attrNameLst>
                                          <p:attrName>ppt_x</p:attrName>
                                        </p:attrNameLst>
                                      </p:cBhvr>
                                      <p:tavLst>
                                        <p:tav tm="0">
                                          <p:val>
                                            <p:strVal val="#ppt_x"/>
                                          </p:val>
                                        </p:tav>
                                        <p:tav tm="100000">
                                          <p:val>
                                            <p:strVal val="#ppt_x"/>
                                          </p:val>
                                        </p:tav>
                                      </p:tavLst>
                                    </p:anim>
                                    <p:anim calcmode="lin" valueType="num">
                                      <p:cBhvr additive="base">
                                        <p:cTn id="28" dur="750" fill="hold"/>
                                        <p:tgtEl>
                                          <p:spTgt spid="5126"/>
                                        </p:tgtEl>
                                        <p:attrNameLst>
                                          <p:attrName>ppt_y</p:attrName>
                                        </p:attrNameLst>
                                      </p:cBhvr>
                                      <p:tavLst>
                                        <p:tav tm="0">
                                          <p:val>
                                            <p:strVal val="1+#ppt_h/2"/>
                                          </p:val>
                                        </p:tav>
                                        <p:tav tm="100000">
                                          <p:val>
                                            <p:strVal val="#ppt_y"/>
                                          </p:val>
                                        </p:tav>
                                      </p:tavLst>
                                    </p:anim>
                                  </p:childTnLst>
                                </p:cTn>
                              </p:par>
                            </p:childTnLst>
                          </p:cTn>
                        </p:par>
                        <p:par>
                          <p:cTn id="29" fill="hold">
                            <p:stCondLst>
                              <p:cond delay="4500"/>
                            </p:stCondLst>
                            <p:childTnLst>
                              <p:par>
                                <p:cTn id="30" presetID="2" presetClass="entr" presetSubtype="4" fill="hold" nodeType="afterEffect">
                                  <p:stCondLst>
                                    <p:cond delay="0"/>
                                  </p:stCondLst>
                                  <p:childTnLst>
                                    <p:set>
                                      <p:cBhvr>
                                        <p:cTn id="31" dur="1" fill="hold">
                                          <p:stCondLst>
                                            <p:cond delay="0"/>
                                          </p:stCondLst>
                                        </p:cTn>
                                        <p:tgtEl>
                                          <p:spTgt spid="5130"/>
                                        </p:tgtEl>
                                        <p:attrNameLst>
                                          <p:attrName>style.visibility</p:attrName>
                                        </p:attrNameLst>
                                      </p:cBhvr>
                                      <p:to>
                                        <p:strVal val="visible"/>
                                      </p:to>
                                    </p:set>
                                    <p:anim calcmode="lin" valueType="num">
                                      <p:cBhvr additive="base">
                                        <p:cTn id="32" dur="750" fill="hold"/>
                                        <p:tgtEl>
                                          <p:spTgt spid="5130"/>
                                        </p:tgtEl>
                                        <p:attrNameLst>
                                          <p:attrName>ppt_x</p:attrName>
                                        </p:attrNameLst>
                                      </p:cBhvr>
                                      <p:tavLst>
                                        <p:tav tm="0">
                                          <p:val>
                                            <p:strVal val="#ppt_x"/>
                                          </p:val>
                                        </p:tav>
                                        <p:tav tm="100000">
                                          <p:val>
                                            <p:strVal val="#ppt_x"/>
                                          </p:val>
                                        </p:tav>
                                      </p:tavLst>
                                    </p:anim>
                                    <p:anim calcmode="lin" valueType="num">
                                      <p:cBhvr additive="base">
                                        <p:cTn id="33" dur="750" fill="hold"/>
                                        <p:tgtEl>
                                          <p:spTgt spid="5130"/>
                                        </p:tgtEl>
                                        <p:attrNameLst>
                                          <p:attrName>ppt_y</p:attrName>
                                        </p:attrNameLst>
                                      </p:cBhvr>
                                      <p:tavLst>
                                        <p:tav tm="0">
                                          <p:val>
                                            <p:strVal val="1+#ppt_h/2"/>
                                          </p:val>
                                        </p:tav>
                                        <p:tav tm="100000">
                                          <p:val>
                                            <p:strVal val="#ppt_y"/>
                                          </p:val>
                                        </p:tav>
                                      </p:tavLst>
                                    </p:anim>
                                  </p:childTnLst>
                                </p:cTn>
                              </p:par>
                            </p:childTnLst>
                          </p:cTn>
                        </p:par>
                        <p:par>
                          <p:cTn id="34" fill="hold">
                            <p:stCondLst>
                              <p:cond delay="5250"/>
                            </p:stCondLst>
                            <p:childTnLst>
                              <p:par>
                                <p:cTn id="35" presetID="2" presetClass="entr" presetSubtype="4" fill="hold" nodeType="afterEffect">
                                  <p:stCondLst>
                                    <p:cond delay="0"/>
                                  </p:stCondLst>
                                  <p:childTnLst>
                                    <p:set>
                                      <p:cBhvr>
                                        <p:cTn id="36" dur="1" fill="hold">
                                          <p:stCondLst>
                                            <p:cond delay="0"/>
                                          </p:stCondLst>
                                        </p:cTn>
                                        <p:tgtEl>
                                          <p:spTgt spid="5127"/>
                                        </p:tgtEl>
                                        <p:attrNameLst>
                                          <p:attrName>style.visibility</p:attrName>
                                        </p:attrNameLst>
                                      </p:cBhvr>
                                      <p:to>
                                        <p:strVal val="visible"/>
                                      </p:to>
                                    </p:set>
                                    <p:anim calcmode="lin" valueType="num">
                                      <p:cBhvr additive="base">
                                        <p:cTn id="37" dur="750" fill="hold"/>
                                        <p:tgtEl>
                                          <p:spTgt spid="5127"/>
                                        </p:tgtEl>
                                        <p:attrNameLst>
                                          <p:attrName>ppt_x</p:attrName>
                                        </p:attrNameLst>
                                      </p:cBhvr>
                                      <p:tavLst>
                                        <p:tav tm="0">
                                          <p:val>
                                            <p:strVal val="#ppt_x"/>
                                          </p:val>
                                        </p:tav>
                                        <p:tav tm="100000">
                                          <p:val>
                                            <p:strVal val="#ppt_x"/>
                                          </p:val>
                                        </p:tav>
                                      </p:tavLst>
                                    </p:anim>
                                    <p:anim calcmode="lin" valueType="num">
                                      <p:cBhvr additive="base">
                                        <p:cTn id="38" dur="750" fill="hold"/>
                                        <p:tgtEl>
                                          <p:spTgt spid="5127"/>
                                        </p:tgtEl>
                                        <p:attrNameLst>
                                          <p:attrName>ppt_y</p:attrName>
                                        </p:attrNameLst>
                                      </p:cBhvr>
                                      <p:tavLst>
                                        <p:tav tm="0">
                                          <p:val>
                                            <p:strVal val="1+#ppt_h/2"/>
                                          </p:val>
                                        </p:tav>
                                        <p:tav tm="100000">
                                          <p:val>
                                            <p:strVal val="#ppt_y"/>
                                          </p:val>
                                        </p:tav>
                                      </p:tavLst>
                                    </p:anim>
                                  </p:childTnLst>
                                </p:cTn>
                              </p:par>
                            </p:childTnLst>
                          </p:cTn>
                        </p:par>
                        <p:par>
                          <p:cTn id="39" fill="hold">
                            <p:stCondLst>
                              <p:cond delay="6000"/>
                            </p:stCondLst>
                            <p:childTnLst>
                              <p:par>
                                <p:cTn id="40" presetID="2" presetClass="entr" presetSubtype="4" fill="hold" nodeType="afterEffect">
                                  <p:stCondLst>
                                    <p:cond delay="0"/>
                                  </p:stCondLst>
                                  <p:childTnLst>
                                    <p:set>
                                      <p:cBhvr>
                                        <p:cTn id="41" dur="1" fill="hold">
                                          <p:stCondLst>
                                            <p:cond delay="0"/>
                                          </p:stCondLst>
                                        </p:cTn>
                                        <p:tgtEl>
                                          <p:spTgt spid="5124"/>
                                        </p:tgtEl>
                                        <p:attrNameLst>
                                          <p:attrName>style.visibility</p:attrName>
                                        </p:attrNameLst>
                                      </p:cBhvr>
                                      <p:to>
                                        <p:strVal val="visible"/>
                                      </p:to>
                                    </p:set>
                                    <p:anim calcmode="lin" valueType="num">
                                      <p:cBhvr additive="base">
                                        <p:cTn id="42" dur="750" fill="hold"/>
                                        <p:tgtEl>
                                          <p:spTgt spid="5124"/>
                                        </p:tgtEl>
                                        <p:attrNameLst>
                                          <p:attrName>ppt_x</p:attrName>
                                        </p:attrNameLst>
                                      </p:cBhvr>
                                      <p:tavLst>
                                        <p:tav tm="0">
                                          <p:val>
                                            <p:strVal val="#ppt_x"/>
                                          </p:val>
                                        </p:tav>
                                        <p:tav tm="100000">
                                          <p:val>
                                            <p:strVal val="#ppt_x"/>
                                          </p:val>
                                        </p:tav>
                                      </p:tavLst>
                                    </p:anim>
                                    <p:anim calcmode="lin" valueType="num">
                                      <p:cBhvr additive="base">
                                        <p:cTn id="43" dur="750" fill="hold"/>
                                        <p:tgtEl>
                                          <p:spTgt spid="51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88" y="0"/>
            <a:ext cx="1219358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32500" t="32889" r="6250" b="23556"/>
          <a:stretch/>
        </p:blipFill>
        <p:spPr bwMode="auto">
          <a:xfrm>
            <a:off x="0" y="595777"/>
            <a:ext cx="12130088" cy="53911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4" descr="C:\Users\bivyw\Desktop\confernce temp\facebook-logo-png-transparent-background-150x150@2x.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423308" y="4144996"/>
            <a:ext cx="952046" cy="95204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590550" y="2628900"/>
            <a:ext cx="11106150" cy="1162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828800" y="2699939"/>
            <a:ext cx="8658225" cy="954107"/>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TW" sz="2800" b="1" dirty="0">
                <a:solidFill>
                  <a:srgbClr val="0070C0"/>
                </a:solidFill>
              </a:rPr>
              <a:t>Facebook Fan page of hk.shop.com is launched, </a:t>
            </a:r>
            <a:r>
              <a:rPr lang="en-US" altLang="zh-TW" sz="2800" b="1" dirty="0" smtClean="0">
                <a:solidFill>
                  <a:srgbClr val="0070C0"/>
                </a:solidFill>
              </a:rPr>
              <a:t>with </a:t>
            </a:r>
            <a:r>
              <a:rPr lang="en-US" altLang="zh-TW" sz="2800" b="1" dirty="0">
                <a:solidFill>
                  <a:srgbClr val="0070C0"/>
                </a:solidFill>
              </a:rPr>
              <a:t>updating hot deals, trend and shopping </a:t>
            </a:r>
            <a:r>
              <a:rPr lang="en-US" altLang="zh-TW" sz="2800" b="1" dirty="0" smtClean="0">
                <a:solidFill>
                  <a:srgbClr val="0070C0"/>
                </a:solidFill>
              </a:rPr>
              <a:t>tips</a:t>
            </a:r>
            <a:endParaRPr lang="en-US" sz="2800" b="1" dirty="0" smtClean="0">
              <a:solidFill>
                <a:srgbClr val="0070C0"/>
              </a:solidFill>
            </a:endParaRPr>
          </a:p>
        </p:txBody>
      </p:sp>
    </p:spTree>
    <p:extLst>
      <p:ext uri="{BB962C8B-B14F-4D97-AF65-F5344CB8AC3E}">
        <p14:creationId xmlns="" xmlns:p14="http://schemas.microsoft.com/office/powerpoint/2010/main" val="934078556"/>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grpSp>
        <p:nvGrpSpPr>
          <p:cNvPr id="9" name="Group 8"/>
          <p:cNvGrpSpPr/>
          <p:nvPr/>
        </p:nvGrpSpPr>
        <p:grpSpPr>
          <a:xfrm>
            <a:off x="-1590" y="0"/>
            <a:ext cx="12193590" cy="6858000"/>
            <a:chOff x="-1590" y="0"/>
            <a:chExt cx="12193590" cy="6858000"/>
          </a:xfrm>
        </p:grpSpPr>
        <p:sp>
          <p:nvSpPr>
            <p:cNvPr id="4" name="Rectangle 3"/>
            <p:cNvSpPr/>
            <p:nvPr/>
          </p:nvSpPr>
          <p:spPr>
            <a:xfrm>
              <a:off x="-1588" y="0"/>
              <a:ext cx="12193588" cy="6858000"/>
            </a:xfrm>
            <a:prstGeom prst="rect">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p:cNvSpPr/>
            <p:nvPr/>
          </p:nvSpPr>
          <p:spPr>
            <a:xfrm rot="5400000">
              <a:off x="4662916" y="-2177979"/>
              <a:ext cx="2864577" cy="12193589"/>
            </a:xfrm>
            <a:prstGeom prst="parallelogram">
              <a:avLst>
                <a:gd name="adj" fmla="val 4807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42"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29583" t="28889" r="39444" b="20000"/>
          <a:stretch/>
        </p:blipFill>
        <p:spPr bwMode="auto">
          <a:xfrm>
            <a:off x="862074" y="343373"/>
            <a:ext cx="3121008" cy="321897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29166" t="30562" r="39722" b="27515"/>
          <a:stretch/>
        </p:blipFill>
        <p:spPr bwMode="auto">
          <a:xfrm>
            <a:off x="4809306" y="343373"/>
            <a:ext cx="2772848" cy="233530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29028" t="30562" r="39722" b="16444"/>
          <a:stretch/>
        </p:blipFill>
        <p:spPr bwMode="auto">
          <a:xfrm>
            <a:off x="8485221" y="3016640"/>
            <a:ext cx="2698117" cy="285964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rotWithShape="1">
          <a:blip r:embed="rId5">
            <a:extLst>
              <a:ext uri="{28A0092B-C50C-407E-A947-70E740481C1C}">
                <a14:useLocalDpi xmlns="" xmlns:a14="http://schemas.microsoft.com/office/drawing/2010/main" val="0"/>
              </a:ext>
            </a:extLst>
          </a:blip>
          <a:srcRect l="29583" t="34929" r="39444" b="18445"/>
          <a:stretch/>
        </p:blipFill>
        <p:spPr bwMode="auto">
          <a:xfrm>
            <a:off x="4759687" y="3065628"/>
            <a:ext cx="2993917" cy="281694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11" name="Group 10"/>
          <p:cNvGrpSpPr/>
          <p:nvPr/>
        </p:nvGrpSpPr>
        <p:grpSpPr>
          <a:xfrm>
            <a:off x="0" y="5679804"/>
            <a:ext cx="12193590" cy="1167535"/>
            <a:chOff x="0" y="7252565"/>
            <a:chExt cx="12193590" cy="1167535"/>
          </a:xfrm>
        </p:grpSpPr>
        <p:sp>
          <p:nvSpPr>
            <p:cNvPr id="10" name="Flowchart: Process 9"/>
            <p:cNvSpPr/>
            <p:nvPr/>
          </p:nvSpPr>
          <p:spPr>
            <a:xfrm>
              <a:off x="0" y="7252565"/>
              <a:ext cx="12193590" cy="1167535"/>
            </a:xfrm>
            <a:prstGeom prst="flowChartProcess">
              <a:avLst/>
            </a:prstGeom>
            <a:ln w="762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TextBox 6"/>
            <p:cNvSpPr txBox="1"/>
            <p:nvPr/>
          </p:nvSpPr>
          <p:spPr>
            <a:xfrm>
              <a:off x="647700" y="7359278"/>
              <a:ext cx="10953750" cy="954107"/>
            </a:xfrm>
            <a:prstGeom prst="rect">
              <a:avLst/>
            </a:prstGeom>
            <a:noFill/>
            <a:effectLst>
              <a:outerShdw blurRad="50800" dist="38100" dir="5400000" algn="t" rotWithShape="0">
                <a:prstClr val="black">
                  <a:alpha val="40000"/>
                </a:prstClr>
              </a:outerShdw>
            </a:effectLst>
          </p:spPr>
          <p:txBody>
            <a:bodyPr wrap="square" rtlCol="0">
              <a:spAutoFit/>
            </a:bodyPr>
            <a:lstStyle/>
            <a:p>
              <a:pPr marL="0" indent="0" algn="ctr">
                <a:buFont typeface="Arial"/>
                <a:buNone/>
              </a:pPr>
              <a:r>
                <a:rPr lang="en-US" sz="2800" b="1" dirty="0" smtClean="0">
                  <a:solidFill>
                    <a:schemeClr val="bg1"/>
                  </a:solidFill>
                  <a:ea typeface="微軟正黑體" panose="020B0604030504040204" pitchFamily="34" charset="-120"/>
                </a:rPr>
                <a:t>hk.shop.com </a:t>
              </a:r>
              <a:r>
                <a:rPr lang="en-US" altLang="zh-TW" sz="2800" b="1" dirty="0" smtClean="0">
                  <a:solidFill>
                    <a:schemeClr val="bg1"/>
                  </a:solidFill>
                  <a:ea typeface="微軟正黑體" panose="020B0604030504040204" pitchFamily="34" charset="-120"/>
                </a:rPr>
                <a:t>PartnerStore</a:t>
              </a:r>
              <a:r>
                <a:rPr lang="zh-TW" altLang="en-US" sz="2800" b="1" dirty="0" smtClean="0">
                  <a:solidFill>
                    <a:schemeClr val="bg1"/>
                  </a:solidFill>
                  <a:ea typeface="微軟正黑體" panose="020B0604030504040204" pitchFamily="34" charset="-120"/>
                </a:rPr>
                <a:t> </a:t>
              </a:r>
              <a:r>
                <a:rPr lang="en-US" sz="2800" b="1" dirty="0" err="1" smtClean="0">
                  <a:solidFill>
                    <a:schemeClr val="bg1"/>
                  </a:solidFill>
                  <a:ea typeface="微軟正黑體" panose="020B0604030504040204" pitchFamily="34" charset="-120"/>
                </a:rPr>
                <a:t>Fanpage</a:t>
              </a:r>
              <a:r>
                <a:rPr lang="en-US" sz="2800" b="1" dirty="0" smtClean="0">
                  <a:solidFill>
                    <a:schemeClr val="bg1"/>
                  </a:solidFill>
                  <a:ea typeface="微軟正黑體" panose="020B0604030504040204" pitchFamily="34" charset="-120"/>
                </a:rPr>
                <a:t> </a:t>
              </a:r>
            </a:p>
            <a:p>
              <a:pPr marL="0" indent="0" algn="ctr">
                <a:buFont typeface="Arial"/>
                <a:buNone/>
              </a:pPr>
              <a:r>
                <a:rPr lang="en-US" sz="2800" b="1" dirty="0" smtClean="0">
                  <a:solidFill>
                    <a:schemeClr val="bg1"/>
                  </a:solidFill>
                  <a:ea typeface="微軟正黑體" panose="020B0604030504040204" pitchFamily="34" charset="-120"/>
                </a:rPr>
                <a:t>reached over 20,000 in first month after launched</a:t>
              </a:r>
            </a:p>
          </p:txBody>
        </p:sp>
      </p:grpSp>
    </p:spTree>
    <p:extLst>
      <p:ext uri="{BB962C8B-B14F-4D97-AF65-F5344CB8AC3E}">
        <p14:creationId xmlns="" xmlns:p14="http://schemas.microsoft.com/office/powerpoint/2010/main" val="114882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1000"/>
                                        <p:tgtEl>
                                          <p:spTgt spid="10242"/>
                                        </p:tgtEl>
                                      </p:cBhvr>
                                    </p:animEffect>
                                    <p:anim calcmode="lin" valueType="num">
                                      <p:cBhvr>
                                        <p:cTn id="8" dur="1000" fill="hold"/>
                                        <p:tgtEl>
                                          <p:spTgt spid="10242"/>
                                        </p:tgtEl>
                                        <p:attrNameLst>
                                          <p:attrName>ppt_x</p:attrName>
                                        </p:attrNameLst>
                                      </p:cBhvr>
                                      <p:tavLst>
                                        <p:tav tm="0">
                                          <p:val>
                                            <p:strVal val="#ppt_x"/>
                                          </p:val>
                                        </p:tav>
                                        <p:tav tm="100000">
                                          <p:val>
                                            <p:strVal val="#ppt_x"/>
                                          </p:val>
                                        </p:tav>
                                      </p:tavLst>
                                    </p:anim>
                                    <p:anim calcmode="lin" valueType="num">
                                      <p:cBhvr>
                                        <p:cTn id="9" dur="1000" fill="hold"/>
                                        <p:tgtEl>
                                          <p:spTgt spid="102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243"/>
                                        </p:tgtEl>
                                        <p:attrNameLst>
                                          <p:attrName>style.visibility</p:attrName>
                                        </p:attrNameLst>
                                      </p:cBhvr>
                                      <p:to>
                                        <p:strVal val="visible"/>
                                      </p:to>
                                    </p:set>
                                    <p:animEffect transition="in" filter="fade">
                                      <p:cBhvr>
                                        <p:cTn id="13" dur="1000"/>
                                        <p:tgtEl>
                                          <p:spTgt spid="10243"/>
                                        </p:tgtEl>
                                      </p:cBhvr>
                                    </p:animEffect>
                                    <p:anim calcmode="lin" valueType="num">
                                      <p:cBhvr>
                                        <p:cTn id="14" dur="1000" fill="hold"/>
                                        <p:tgtEl>
                                          <p:spTgt spid="10243"/>
                                        </p:tgtEl>
                                        <p:attrNameLst>
                                          <p:attrName>ppt_x</p:attrName>
                                        </p:attrNameLst>
                                      </p:cBhvr>
                                      <p:tavLst>
                                        <p:tav tm="0">
                                          <p:val>
                                            <p:strVal val="#ppt_x"/>
                                          </p:val>
                                        </p:tav>
                                        <p:tav tm="100000">
                                          <p:val>
                                            <p:strVal val="#ppt_x"/>
                                          </p:val>
                                        </p:tav>
                                      </p:tavLst>
                                    </p:anim>
                                    <p:anim calcmode="lin" valueType="num">
                                      <p:cBhvr>
                                        <p:cTn id="15" dur="1000" fill="hold"/>
                                        <p:tgtEl>
                                          <p:spTgt spid="1024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0245"/>
                                        </p:tgtEl>
                                        <p:attrNameLst>
                                          <p:attrName>style.visibility</p:attrName>
                                        </p:attrNameLst>
                                      </p:cBhvr>
                                      <p:to>
                                        <p:strVal val="visible"/>
                                      </p:to>
                                    </p:set>
                                    <p:animEffect transition="in" filter="fade">
                                      <p:cBhvr>
                                        <p:cTn id="19" dur="1000"/>
                                        <p:tgtEl>
                                          <p:spTgt spid="10245"/>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10244"/>
                                        </p:tgtEl>
                                        <p:attrNameLst>
                                          <p:attrName>style.visibility</p:attrName>
                                        </p:attrNameLst>
                                      </p:cBhvr>
                                      <p:to>
                                        <p:strVal val="visible"/>
                                      </p:to>
                                    </p:set>
                                    <p:animEffect transition="in" filter="fade">
                                      <p:cBhvr>
                                        <p:cTn id="23" dur="1000"/>
                                        <p:tgtEl>
                                          <p:spTgt spid="10244"/>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590" y="0"/>
            <a:ext cx="12193590" cy="6858000"/>
            <a:chOff x="-1590" y="0"/>
            <a:chExt cx="12193590" cy="6858000"/>
          </a:xfrm>
        </p:grpSpPr>
        <p:sp>
          <p:nvSpPr>
            <p:cNvPr id="7" name="Rectangle 6"/>
            <p:cNvSpPr/>
            <p:nvPr/>
          </p:nvSpPr>
          <p:spPr>
            <a:xfrm>
              <a:off x="-1588" y="0"/>
              <a:ext cx="12193588" cy="6858000"/>
            </a:xfrm>
            <a:prstGeom prst="rect">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sp>
          <p:nvSpPr>
            <p:cNvPr id="8" name="Parallelogram 7"/>
            <p:cNvSpPr/>
            <p:nvPr/>
          </p:nvSpPr>
          <p:spPr>
            <a:xfrm rot="5400000">
              <a:off x="4662916" y="-2177979"/>
              <a:ext cx="2864577" cy="12193589"/>
            </a:xfrm>
            <a:prstGeom prst="parallelogram">
              <a:avLst>
                <a:gd name="adj" fmla="val 4807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grpSp>
      <p:sp>
        <p:nvSpPr>
          <p:cNvPr id="9" name="TextBox 8"/>
          <p:cNvSpPr txBox="1"/>
          <p:nvPr/>
        </p:nvSpPr>
        <p:spPr>
          <a:xfrm>
            <a:off x="6896100" y="1997838"/>
            <a:ext cx="4743450" cy="3693319"/>
          </a:xfrm>
          <a:prstGeom prst="rect">
            <a:avLst/>
          </a:prstGeom>
          <a:noFill/>
          <a:effectLst>
            <a:outerShdw blurRad="50800" dist="38100" dir="5400000" algn="t" rotWithShape="0">
              <a:prstClr val="black">
                <a:alpha val="40000"/>
              </a:prstClr>
            </a:outerShdw>
          </a:effectLst>
        </p:spPr>
        <p:txBody>
          <a:bodyPr wrap="square" rtlCol="0">
            <a:spAutoFit/>
          </a:bodyPr>
          <a:lstStyle/>
          <a:p>
            <a:r>
              <a:rPr lang="zh-TW" altLang="en-US" b="1" dirty="0" smtClean="0">
                <a:solidFill>
                  <a:schemeClr val="bg1"/>
                </a:solidFill>
                <a:latin typeface="微軟正黑體" panose="020B0604030504040204" pitchFamily="34" charset="-120"/>
                <a:ea typeface="微軟正黑體" panose="020B0604030504040204" pitchFamily="34" charset="-120"/>
              </a:rPr>
              <a:t>🎁</a:t>
            </a:r>
            <a:r>
              <a:rPr lang="en-US" altLang="zh-TW" b="1" dirty="0" smtClean="0">
                <a:solidFill>
                  <a:schemeClr val="bg1"/>
                </a:solidFill>
                <a:latin typeface="微軟正黑體" panose="020B0604030504040204" pitchFamily="34" charset="-120"/>
                <a:ea typeface="微軟正黑體" panose="020B0604030504040204" pitchFamily="34" charset="-120"/>
              </a:rPr>
              <a:t>Gift Away</a:t>
            </a:r>
            <a:r>
              <a:rPr lang="zh-TW" altLang="en-US" b="1" dirty="0" smtClean="0">
                <a:solidFill>
                  <a:schemeClr val="bg1"/>
                </a:solidFill>
                <a:latin typeface="微軟正黑體" panose="020B0604030504040204" pitchFamily="34" charset="-120"/>
                <a:ea typeface="微軟正黑體" panose="020B0604030504040204" pitchFamily="34" charset="-120"/>
              </a:rPr>
              <a:t>🎁</a:t>
            </a:r>
            <a:endParaRPr lang="zh-TW" altLang="en-US" b="1" dirty="0">
              <a:solidFill>
                <a:schemeClr val="bg1"/>
              </a:solidFill>
              <a:latin typeface="微軟正黑體" panose="020B0604030504040204" pitchFamily="34" charset="-120"/>
              <a:ea typeface="微軟正黑體" panose="020B0604030504040204" pitchFamily="34" charset="-120"/>
            </a:endParaRPr>
          </a:p>
          <a:p>
            <a:endParaRPr lang="en-US" altLang="zh-TW" b="1" dirty="0" smtClean="0">
              <a:solidFill>
                <a:schemeClr val="bg1"/>
              </a:solidFill>
              <a:latin typeface="微軟正黑體" panose="020B0604030504040204" pitchFamily="34" charset="-120"/>
              <a:ea typeface="微軟正黑體" panose="020B0604030504040204" pitchFamily="34" charset="-120"/>
            </a:endParaRPr>
          </a:p>
          <a:p>
            <a:r>
              <a:rPr lang="en-US" altLang="zh-TW" b="1" dirty="0" smtClean="0">
                <a:solidFill>
                  <a:schemeClr val="bg1"/>
                </a:solidFill>
                <a:latin typeface="微軟正黑體" panose="020B0604030504040204" pitchFamily="34" charset="-120"/>
                <a:ea typeface="微軟正黑體" panose="020B0604030504040204" pitchFamily="34" charset="-120"/>
              </a:rPr>
              <a:t>1</a:t>
            </a:r>
            <a:r>
              <a:rPr lang="en-US" altLang="zh-TW" b="1" dirty="0">
                <a:solidFill>
                  <a:schemeClr val="bg1"/>
                </a:solidFill>
                <a:latin typeface="微軟正黑體" panose="020B0604030504040204" pitchFamily="34" charset="-120"/>
                <a:ea typeface="微軟正黑體" panose="020B0604030504040204" pitchFamily="34" charset="-120"/>
              </a:rPr>
              <a:t>. </a:t>
            </a:r>
            <a:r>
              <a:rPr lang="en-US" altLang="zh-TW" b="1" dirty="0" smtClean="0">
                <a:solidFill>
                  <a:schemeClr val="bg1"/>
                </a:solidFill>
                <a:latin typeface="微軟正黑體" panose="020B0604030504040204" pitchFamily="34" charset="-120"/>
                <a:ea typeface="微軟正黑體" panose="020B0604030504040204" pitchFamily="34" charset="-120"/>
              </a:rPr>
              <a:t>‘Like’</a:t>
            </a:r>
            <a:r>
              <a:rPr lang="zh-TW" altLang="en-US" b="1" dirty="0" smtClean="0">
                <a:solidFill>
                  <a:schemeClr val="bg1"/>
                </a:solidFill>
                <a:latin typeface="微軟正黑體" panose="020B0604030504040204" pitchFamily="34" charset="-120"/>
                <a:ea typeface="微軟正黑體" panose="020B0604030504040204" pitchFamily="34" charset="-120"/>
              </a:rPr>
              <a:t>👍 </a:t>
            </a:r>
            <a:r>
              <a:rPr lang="en-US" altLang="zh-TW" b="1" dirty="0" smtClean="0">
                <a:solidFill>
                  <a:schemeClr val="bg1"/>
                </a:solidFill>
                <a:latin typeface="微軟正黑體" panose="020B0604030504040204" pitchFamily="34" charset="-120"/>
                <a:ea typeface="微軟正黑體" panose="020B0604030504040204" pitchFamily="34" charset="-120"/>
              </a:rPr>
              <a:t>our </a:t>
            </a:r>
            <a:r>
              <a:rPr lang="en-US" altLang="zh-TW" b="1" dirty="0" err="1" smtClean="0">
                <a:solidFill>
                  <a:schemeClr val="bg1"/>
                </a:solidFill>
                <a:latin typeface="微軟正黑體" panose="020B0604030504040204" pitchFamily="34" charset="-120"/>
                <a:ea typeface="微軟正黑體" panose="020B0604030504040204" pitchFamily="34" charset="-120"/>
              </a:rPr>
              <a:t>Fanpage</a:t>
            </a:r>
            <a:endParaRPr lang="zh-TW" altLang="en-US" b="1" dirty="0">
              <a:solidFill>
                <a:schemeClr val="bg1"/>
              </a:solidFill>
              <a:latin typeface="微軟正黑體" panose="020B0604030504040204" pitchFamily="34" charset="-120"/>
              <a:ea typeface="微軟正黑體" panose="020B0604030504040204" pitchFamily="34" charset="-120"/>
            </a:endParaRPr>
          </a:p>
          <a:p>
            <a:r>
              <a:rPr lang="en-US" altLang="zh-TW" b="1" dirty="0">
                <a:solidFill>
                  <a:schemeClr val="bg1"/>
                </a:solidFill>
                <a:latin typeface="微軟正黑體" panose="020B0604030504040204" pitchFamily="34" charset="-120"/>
                <a:ea typeface="微軟正黑體" panose="020B0604030504040204" pitchFamily="34" charset="-120"/>
              </a:rPr>
              <a:t>2. </a:t>
            </a:r>
            <a:r>
              <a:rPr lang="en-US" altLang="zh-TW" b="1" dirty="0" smtClean="0">
                <a:solidFill>
                  <a:schemeClr val="bg1"/>
                </a:solidFill>
                <a:latin typeface="微軟正黑體" panose="020B0604030504040204" pitchFamily="34" charset="-120"/>
                <a:ea typeface="微軟正黑體" panose="020B0604030504040204" pitchFamily="34" charset="-120"/>
              </a:rPr>
              <a:t>Message and share a photo of purchasing in HK.SHOP.COM Partner Store </a:t>
            </a:r>
            <a:r>
              <a:rPr lang="zh-TW" altLang="en-US" b="1" dirty="0" smtClean="0">
                <a:solidFill>
                  <a:schemeClr val="bg1"/>
                </a:solidFill>
                <a:latin typeface="微軟正黑體" panose="020B0604030504040204" pitchFamily="34" charset="-120"/>
                <a:ea typeface="微軟正黑體" panose="020B0604030504040204" pitchFamily="34" charset="-120"/>
              </a:rPr>
              <a:t>📷</a:t>
            </a:r>
            <a:endParaRPr lang="zh-TW" altLang="en-US" b="1" dirty="0">
              <a:solidFill>
                <a:schemeClr val="bg1"/>
              </a:solidFill>
              <a:latin typeface="微軟正黑體" panose="020B0604030504040204" pitchFamily="34" charset="-120"/>
              <a:ea typeface="微軟正黑體" panose="020B0604030504040204" pitchFamily="34" charset="-120"/>
            </a:endParaRPr>
          </a:p>
          <a:p>
            <a:r>
              <a:rPr lang="en-US" altLang="zh-TW" b="1" dirty="0">
                <a:solidFill>
                  <a:schemeClr val="bg1"/>
                </a:solidFill>
                <a:latin typeface="微軟正黑體" panose="020B0604030504040204" pitchFamily="34" charset="-120"/>
                <a:ea typeface="微軟正黑體" panose="020B0604030504040204" pitchFamily="34" charset="-120"/>
              </a:rPr>
              <a:t>3. </a:t>
            </a:r>
            <a:r>
              <a:rPr lang="en-US" altLang="zh-TW" b="1" dirty="0" smtClean="0">
                <a:solidFill>
                  <a:schemeClr val="bg1"/>
                </a:solidFill>
                <a:latin typeface="微軟正黑體" panose="020B0604030504040204" pitchFamily="34" charset="-120"/>
                <a:ea typeface="微軟正黑體" panose="020B0604030504040204" pitchFamily="34" charset="-120"/>
              </a:rPr>
              <a:t>Write a happy shopping experience</a:t>
            </a:r>
            <a:r>
              <a:rPr lang="zh-TW" altLang="en-US" b="1" dirty="0" smtClean="0">
                <a:solidFill>
                  <a:schemeClr val="bg1"/>
                </a:solidFill>
                <a:latin typeface="微軟正黑體" panose="020B0604030504040204" pitchFamily="34" charset="-120"/>
                <a:ea typeface="微軟正黑體" panose="020B0604030504040204" pitchFamily="34" charset="-120"/>
              </a:rPr>
              <a:t>！</a:t>
            </a:r>
            <a:endParaRPr lang="zh-TW" altLang="en-US" b="1" dirty="0">
              <a:solidFill>
                <a:schemeClr val="bg1"/>
              </a:solidFill>
              <a:latin typeface="微軟正黑體" panose="020B0604030504040204" pitchFamily="34" charset="-120"/>
              <a:ea typeface="微軟正黑體" panose="020B0604030504040204" pitchFamily="34" charset="-120"/>
            </a:endParaRPr>
          </a:p>
          <a:p>
            <a:endParaRPr lang="en-US" altLang="zh-TW" b="1" dirty="0" smtClean="0">
              <a:solidFill>
                <a:schemeClr val="bg1"/>
              </a:solidFill>
              <a:latin typeface="微軟正黑體" panose="020B0604030504040204" pitchFamily="34" charset="-120"/>
              <a:ea typeface="微軟正黑體" panose="020B0604030504040204" pitchFamily="34" charset="-120"/>
            </a:endParaRPr>
          </a:p>
          <a:p>
            <a:r>
              <a:rPr lang="en-US" altLang="zh-TW" b="1" dirty="0" smtClean="0">
                <a:solidFill>
                  <a:schemeClr val="bg1"/>
                </a:solidFill>
                <a:latin typeface="微軟正黑體" panose="020B0604030504040204" pitchFamily="34" charset="-120"/>
                <a:ea typeface="微軟正黑體" panose="020B0604030504040204" pitchFamily="34" charset="-120"/>
              </a:rPr>
              <a:t>The best 10 participants we have chosen will receive a mystery gifts</a:t>
            </a:r>
            <a:r>
              <a:rPr lang="zh-TW" altLang="en-US" b="1" dirty="0" smtClean="0">
                <a:solidFill>
                  <a:schemeClr val="bg1"/>
                </a:solidFill>
                <a:latin typeface="微軟正黑體" panose="020B0604030504040204" pitchFamily="34" charset="-120"/>
                <a:ea typeface="微軟正黑體" panose="020B0604030504040204" pitchFamily="34" charset="-120"/>
              </a:rPr>
              <a:t>🎁</a:t>
            </a:r>
            <a:endParaRPr lang="zh-TW" altLang="en-US" b="1" dirty="0">
              <a:solidFill>
                <a:schemeClr val="bg1"/>
              </a:solidFill>
              <a:latin typeface="微軟正黑體" panose="020B0604030504040204" pitchFamily="34" charset="-120"/>
              <a:ea typeface="微軟正黑體" panose="020B0604030504040204" pitchFamily="34" charset="-120"/>
            </a:endParaRPr>
          </a:p>
          <a:p>
            <a:endParaRPr lang="en-US" altLang="zh-TW" b="1" dirty="0" smtClean="0">
              <a:solidFill>
                <a:schemeClr val="bg1"/>
              </a:solidFill>
              <a:latin typeface="微軟正黑體" panose="020B0604030504040204" pitchFamily="34" charset="-120"/>
              <a:ea typeface="微軟正黑體" panose="020B0604030504040204" pitchFamily="34" charset="-120"/>
            </a:endParaRPr>
          </a:p>
          <a:p>
            <a:r>
              <a:rPr lang="en-US" altLang="zh-TW" b="1" dirty="0" smtClean="0">
                <a:solidFill>
                  <a:schemeClr val="bg1"/>
                </a:solidFill>
                <a:latin typeface="微軟正黑體" panose="020B0604030504040204" pitchFamily="34" charset="-120"/>
                <a:ea typeface="微軟正黑體" panose="020B0604030504040204" pitchFamily="34" charset="-120"/>
              </a:rPr>
              <a:t>Promotion Start date: 11 Nov</a:t>
            </a:r>
          </a:p>
          <a:p>
            <a:r>
              <a:rPr lang="en-US" altLang="zh-TW" b="1" dirty="0" smtClean="0">
                <a:solidFill>
                  <a:schemeClr val="bg1"/>
                </a:solidFill>
                <a:latin typeface="微軟正黑體" panose="020B0604030504040204" pitchFamily="34" charset="-120"/>
                <a:ea typeface="微軟正黑體" panose="020B0604030504040204" pitchFamily="34" charset="-120"/>
              </a:rPr>
              <a:t>Promotion End date : 10 Dec 23:59 </a:t>
            </a:r>
          </a:p>
        </p:txBody>
      </p:sp>
      <p:pic>
        <p:nvPicPr>
          <p:cNvPr id="10"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1668458" y="1220249"/>
            <a:ext cx="4426746" cy="441750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437189460"/>
      </p:ext>
    </p:extLst>
  </p:cSld>
  <p:clrMapOvr>
    <a:masterClrMapping/>
  </p:clrMapOvr>
  <mc:AlternateContent xmlns:mc="http://schemas.openxmlformats.org/markup-compatibility/2006">
    <mc:Choice xmlns=""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0"/>
            <a:ext cx="12192000" cy="6880355"/>
            <a:chOff x="0" y="0"/>
            <a:chExt cx="12192000" cy="6880355"/>
          </a:xfrm>
        </p:grpSpPr>
        <p:pic>
          <p:nvPicPr>
            <p:cNvPr id="9218" name="Picture 2" descr="C:\Users\bivyw\Desktop\confernce temp\people-silhouettes-celebrating-a-world-championship_23-2147493939.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6420"/>
            <a:stretch/>
          </p:blipFill>
          <p:spPr bwMode="auto">
            <a:xfrm>
              <a:off x="2394858" y="0"/>
              <a:ext cx="7460342" cy="6880355"/>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C:\Users\bivyw\Desktop\confernce temp\people-silhouettes-celebrating-a-world-championship_23-2147493939.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r="60321" b="6420"/>
            <a:stretch/>
          </p:blipFill>
          <p:spPr bwMode="auto">
            <a:xfrm>
              <a:off x="0" y="0"/>
              <a:ext cx="2917371" cy="6880355"/>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C:\Users\bivyw\Desktop\confernce temp\people-silhouettes-celebrating-a-world-championship_23-2147493939.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61770" b="6420"/>
            <a:stretch/>
          </p:blipFill>
          <p:spPr bwMode="auto">
            <a:xfrm>
              <a:off x="9339943" y="0"/>
              <a:ext cx="2852057" cy="6880355"/>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9" name="Rectangle 8"/>
          <p:cNvSpPr/>
          <p:nvPr/>
        </p:nvSpPr>
        <p:spPr>
          <a:xfrm>
            <a:off x="2311261" y="4317340"/>
            <a:ext cx="7627537" cy="1569660"/>
          </a:xfrm>
          <a:prstGeom prst="rect">
            <a:avLst/>
          </a:prstGeom>
          <a:solidFill>
            <a:schemeClr val="bg1">
              <a:lumMod val="95000"/>
              <a:alpha val="79000"/>
            </a:schemeClr>
          </a:solidFill>
          <a:ln>
            <a:noFill/>
          </a:ln>
          <a:effectLst>
            <a:glow rad="101600">
              <a:schemeClr val="accent2">
                <a:satMod val="175000"/>
                <a:alpha val="40000"/>
              </a:schemeClr>
            </a:glow>
            <a:softEdge rad="31750"/>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TW"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軟正黑體" panose="020B0604030504040204" pitchFamily="34" charset="-120"/>
                <a:ea typeface="微軟正黑體" panose="020B0604030504040204" pitchFamily="34" charset="-120"/>
              </a:rPr>
              <a:t>Voting Campaign for </a:t>
            </a:r>
          </a:p>
          <a:p>
            <a:pPr algn="ctr"/>
            <a:r>
              <a:rPr lang="en-US" altLang="zh-TW"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軟正黑體" panose="020B0604030504040204" pitchFamily="34" charset="-120"/>
                <a:ea typeface="微軟正黑體" panose="020B0604030504040204" pitchFamily="34" charset="-120"/>
              </a:rPr>
              <a:t>My favorite </a:t>
            </a:r>
            <a:r>
              <a:rPr lang="en-US" altLang="zh-TW"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軟正黑體" panose="020B0604030504040204" pitchFamily="34" charset="-120"/>
                <a:ea typeface="微軟正黑體" panose="020B0604030504040204" pitchFamily="34" charset="-120"/>
              </a:rPr>
              <a:t>Partner Store</a:t>
            </a:r>
            <a:endParaRPr lang="en-US" altLang="zh-TW"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軟正黑體" panose="020B0604030504040204" pitchFamily="34" charset="-120"/>
              <a:ea typeface="微軟正黑體" panose="020B0604030504040204" pitchFamily="34" charset="-120"/>
            </a:endParaRPr>
          </a:p>
        </p:txBody>
      </p:sp>
      <p:pic>
        <p:nvPicPr>
          <p:cNvPr id="12" name="Picture 4" descr="C:\Users\bivyw\Desktop\confernce temp\facebook-logo-png-transparent-background-150x150@2x.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65553" y="5859496"/>
            <a:ext cx="952046" cy="952046"/>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5" descr="M:\Partner Stores Program\Facebook\search bar.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117599" y="6337181"/>
            <a:ext cx="2518633" cy="47436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89930988"/>
      </p:ext>
    </p:extLst>
  </p:cSld>
  <p:clrMapOvr>
    <a:masterClrMapping/>
  </p:clrMapOvr>
  <mc:AlternateContent xmlns:mc="http://schemas.openxmlformats.org/markup-compatibility/2006">
    <mc:Choice xmlns=""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bivyw\Desktop\confernce temp\people-silhouettes-celebrating-a-world-championship_23-2147493939.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b="6420"/>
          <a:stretch/>
        </p:blipFill>
        <p:spPr bwMode="auto">
          <a:xfrm>
            <a:off x="2394858" y="0"/>
            <a:ext cx="7460342" cy="6880355"/>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C:\Users\bivyw\Desktop\confernce temp\people-silhouettes-celebrating-a-world-championship_23-2147493939.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r="60321" b="6420"/>
          <a:stretch/>
        </p:blipFill>
        <p:spPr bwMode="auto">
          <a:xfrm>
            <a:off x="0" y="0"/>
            <a:ext cx="2917371" cy="6880355"/>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C:\Users\bivyw\Desktop\confernce temp\people-silhouettes-celebrating-a-world-championship_23-2147493939.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61770" b="6420"/>
          <a:stretch/>
        </p:blipFill>
        <p:spPr bwMode="auto">
          <a:xfrm>
            <a:off x="9339943" y="0"/>
            <a:ext cx="2852057" cy="6880355"/>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p:cNvSpPr/>
          <p:nvPr/>
        </p:nvSpPr>
        <p:spPr>
          <a:xfrm>
            <a:off x="2296448" y="4971526"/>
            <a:ext cx="7657161" cy="646331"/>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TW"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軟正黑體" panose="020B0604030504040204" pitchFamily="34" charset="-120"/>
                <a:ea typeface="微軟正黑體" panose="020B0604030504040204" pitchFamily="34" charset="-120"/>
              </a:rPr>
              <a:t>Top 3 of My </a:t>
            </a:r>
            <a:r>
              <a:rPr lang="en-US" altLang="zh-TW"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軟正黑體" panose="020B0604030504040204" pitchFamily="34" charset="-120"/>
                <a:ea typeface="微軟正黑體" panose="020B0604030504040204" pitchFamily="34" charset="-120"/>
              </a:rPr>
              <a:t>favorite </a:t>
            </a:r>
            <a:r>
              <a:rPr lang="en-US" altLang="zh-TW" sz="3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軟正黑體" panose="020B0604030504040204" pitchFamily="34" charset="-120"/>
                <a:ea typeface="微軟正黑體" panose="020B0604030504040204" pitchFamily="34" charset="-120"/>
              </a:rPr>
              <a:t>Partner Store</a:t>
            </a:r>
            <a:endParaRPr lang="en-US" altLang="zh-TW"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軟正黑體" panose="020B0604030504040204" pitchFamily="34" charset="-120"/>
              <a:ea typeface="微軟正黑體" panose="020B0604030504040204" pitchFamily="34" charset="-120"/>
            </a:endParaRPr>
          </a:p>
        </p:txBody>
      </p:sp>
      <p:pic>
        <p:nvPicPr>
          <p:cNvPr id="10" name="Picture 8" descr="M:\Agreement\E&amp;T Mart (Ki Hing)\new_EandTlogo.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2169232" y="2263682"/>
            <a:ext cx="1968804" cy="1907279"/>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5" descr="M:\Partner Stores Program\Facebook\search bar.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99368" y="6288076"/>
            <a:ext cx="2518633" cy="474361"/>
          </a:xfrm>
          <a:prstGeom prst="rect">
            <a:avLst/>
          </a:prstGeom>
          <a:noFill/>
          <a:extLst>
            <a:ext uri="{909E8E84-426E-40DD-AFC4-6F175D3DCCD1}">
              <a14:hiddenFill xmlns="" xmlns:a14="http://schemas.microsoft.com/office/drawing/2010/main">
                <a:solidFill>
                  <a:srgbClr val="FFFFFF"/>
                </a:solidFill>
              </a14:hiddenFill>
            </a:ext>
          </a:extLst>
        </p:spPr>
      </p:pic>
      <p:pic>
        <p:nvPicPr>
          <p:cNvPr id="12290" name="Picture 2" descr="O:\BD_SC\Partner store logo\Logo_etc_PS\1DigitalOnline\1DigitalOnline_logo.jpg"/>
          <p:cNvPicPr>
            <a:picLocks noChangeAspect="1" noChangeArrowheads="1"/>
          </p:cNvPicPr>
          <p:nvPr/>
        </p:nvPicPr>
        <p:blipFill rotWithShape="1">
          <a:blip r:embed="rId5">
            <a:extLst>
              <a:ext uri="{28A0092B-C50C-407E-A947-70E740481C1C}">
                <a14:useLocalDpi xmlns="" xmlns:a14="http://schemas.microsoft.com/office/drawing/2010/main" val="0"/>
              </a:ext>
            </a:extLst>
          </a:blip>
          <a:srcRect t="17022" b="20653"/>
          <a:stretch/>
        </p:blipFill>
        <p:spPr bwMode="auto">
          <a:xfrm>
            <a:off x="7958108" y="2569663"/>
            <a:ext cx="2763670" cy="1295315"/>
          </a:xfrm>
          <a:prstGeom prst="rect">
            <a:avLst/>
          </a:prstGeom>
          <a:noFill/>
          <a:extLst>
            <a:ext uri="{909E8E84-426E-40DD-AFC4-6F175D3DCCD1}">
              <a14:hiddenFill xmlns="" xmlns:a14="http://schemas.microsoft.com/office/drawing/2010/main">
                <a:solidFill>
                  <a:srgbClr val="FFFFFF"/>
                </a:solidFill>
              </a14:hiddenFill>
            </a:ext>
          </a:extLst>
        </p:spPr>
      </p:pic>
      <p:pic>
        <p:nvPicPr>
          <p:cNvPr id="12295" name="Picture 7" descr="M:\Agreement\Eshop Express\logo new 20161003_no bg.pn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4838208" y="1868463"/>
            <a:ext cx="2573641" cy="230249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523380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295"/>
                                        </p:tgtEl>
                                        <p:attrNameLst>
                                          <p:attrName>style.visibility</p:attrName>
                                        </p:attrNameLst>
                                      </p:cBhvr>
                                      <p:to>
                                        <p:strVal val="visible"/>
                                      </p:to>
                                    </p:set>
                                    <p:animEffect transition="in" filter="fade">
                                      <p:cBhvr>
                                        <p:cTn id="12" dur="1000"/>
                                        <p:tgtEl>
                                          <p:spTgt spid="12295"/>
                                        </p:tgtEl>
                                      </p:cBhvr>
                                    </p:animEffect>
                                    <p:anim calcmode="lin" valueType="num">
                                      <p:cBhvr>
                                        <p:cTn id="13" dur="1000" fill="hold"/>
                                        <p:tgtEl>
                                          <p:spTgt spid="12295"/>
                                        </p:tgtEl>
                                        <p:attrNameLst>
                                          <p:attrName>ppt_x</p:attrName>
                                        </p:attrNameLst>
                                      </p:cBhvr>
                                      <p:tavLst>
                                        <p:tav tm="0">
                                          <p:val>
                                            <p:strVal val="#ppt_x"/>
                                          </p:val>
                                        </p:tav>
                                        <p:tav tm="100000">
                                          <p:val>
                                            <p:strVal val="#ppt_x"/>
                                          </p:val>
                                        </p:tav>
                                      </p:tavLst>
                                    </p:anim>
                                    <p:anim calcmode="lin" valueType="num">
                                      <p:cBhvr>
                                        <p:cTn id="14" dur="1000" fill="hold"/>
                                        <p:tgtEl>
                                          <p:spTgt spid="1229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290"/>
                                        </p:tgtEl>
                                        <p:attrNameLst>
                                          <p:attrName>style.visibility</p:attrName>
                                        </p:attrNameLst>
                                      </p:cBhvr>
                                      <p:to>
                                        <p:strVal val="visible"/>
                                      </p:to>
                                    </p:set>
                                    <p:animEffect transition="in" filter="fade">
                                      <p:cBhvr>
                                        <p:cTn id="17" dur="1000"/>
                                        <p:tgtEl>
                                          <p:spTgt spid="12290"/>
                                        </p:tgtEl>
                                      </p:cBhvr>
                                    </p:animEffect>
                                    <p:anim calcmode="lin" valueType="num">
                                      <p:cBhvr>
                                        <p:cTn id="18" dur="1000" fill="hold"/>
                                        <p:tgtEl>
                                          <p:spTgt spid="12290"/>
                                        </p:tgtEl>
                                        <p:attrNameLst>
                                          <p:attrName>ppt_x</p:attrName>
                                        </p:attrNameLst>
                                      </p:cBhvr>
                                      <p:tavLst>
                                        <p:tav tm="0">
                                          <p:val>
                                            <p:strVal val="#ppt_x"/>
                                          </p:val>
                                        </p:tav>
                                        <p:tav tm="100000">
                                          <p:val>
                                            <p:strVal val="#ppt_x"/>
                                          </p:val>
                                        </p:tav>
                                      </p:tavLst>
                                    </p:anim>
                                    <p:anim calcmode="lin" valueType="num">
                                      <p:cBhvr>
                                        <p:cTn id="1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2050" name="Picture 2" descr="C:\Users\bivyw\Downloads\screencapture-topick-hket-article-1534509-E6-84-88-E9-AB-98-E5-AD-B8-E6-AD-B7-E6-84-88-E6-84-9B-E7-B6-B2-E8-B3-BC-20-E4-BA-BA-E5-9D-87-E5-B9-B4-E8-8A-B11-5-E8-90-AC-E5-85-83-E6-9C-80-E6-84-9B-E8-B2-B7-E4-BB-80-E9-BA-BC-.pn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6857" b="52943"/>
          <a:stretch/>
        </p:blipFill>
        <p:spPr bwMode="auto">
          <a:xfrm>
            <a:off x="895350" y="0"/>
            <a:ext cx="10230166" cy="10287000"/>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C:\Users\bivyw\Downloads\screencapture-topick-hket-article-1534509-E6-84-88-E9-AB-98-E5-AD-B8-E6-AD-B7-E6-84-88-E6-84-9B-E7-B6-B2-E8-B3-BC-20-E4-BA-BA-E5-9D-87-E5-B9-B4-E8-8A-B11-5-E8-90-AC-E5-85-83-E6-9C-80-E6-84-9B-E8-B2-B7-E4-BB-80-E9-BA-BC-.pn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6857" b="52943"/>
          <a:stretch/>
        </p:blipFill>
        <p:spPr bwMode="auto">
          <a:xfrm>
            <a:off x="895350" y="0"/>
            <a:ext cx="10230166" cy="1028700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5" name="Group 4"/>
          <p:cNvGrpSpPr/>
          <p:nvPr/>
        </p:nvGrpSpPr>
        <p:grpSpPr>
          <a:xfrm>
            <a:off x="8374702" y="1211116"/>
            <a:ext cx="2609849" cy="2267484"/>
            <a:chOff x="7168606" y="1335314"/>
            <a:chExt cx="4297680" cy="4297680"/>
          </a:xfrm>
          <a:solidFill>
            <a:schemeClr val="accent5">
              <a:lumMod val="75000"/>
            </a:schemeClr>
          </a:solidFill>
        </p:grpSpPr>
        <p:sp>
          <p:nvSpPr>
            <p:cNvPr id="6" name="Oval 5"/>
            <p:cNvSpPr/>
            <p:nvPr/>
          </p:nvSpPr>
          <p:spPr>
            <a:xfrm>
              <a:off x="7168606" y="1335314"/>
              <a:ext cx="4297680" cy="4297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2465">
                <a:defRPr/>
              </a:pPr>
              <a:endParaRPr lang="en-US">
                <a:ln w="3175">
                  <a:solidFill>
                    <a:prstClr val="white"/>
                  </a:solidFill>
                </a:ln>
                <a:solidFill>
                  <a:prstClr val="white"/>
                </a:solidFill>
                <a:latin typeface="微軟正黑體" panose="020B0604030504040204" pitchFamily="34" charset="-120"/>
                <a:ea typeface="微軟正黑體" panose="020B0604030504040204" pitchFamily="34" charset="-120"/>
              </a:endParaRPr>
            </a:p>
          </p:txBody>
        </p:sp>
        <p:sp>
          <p:nvSpPr>
            <p:cNvPr id="8" name="Oval 7"/>
            <p:cNvSpPr/>
            <p:nvPr/>
          </p:nvSpPr>
          <p:spPr>
            <a:xfrm>
              <a:off x="7580085" y="1746794"/>
              <a:ext cx="3474720" cy="3474719"/>
            </a:xfrm>
            <a:prstGeom prst="ellipse">
              <a:avLst/>
            </a:prstGeom>
            <a:grpFill/>
            <a:ln>
              <a:noFill/>
            </a:ln>
            <a:effectLst>
              <a:outerShdw blurRad="533400" sx="106000" sy="106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2377">
                <a:defRPr/>
              </a:pPr>
              <a:r>
                <a:rPr lang="en-US" altLang="zh-TW" dirty="0" smtClean="0">
                  <a:ln w="3175">
                    <a:noFill/>
                  </a:ln>
                  <a:solidFill>
                    <a:prstClr val="white"/>
                  </a:solidFill>
                  <a:latin typeface="微軟正黑體" panose="020B0604030504040204" pitchFamily="34" charset="-120"/>
                  <a:ea typeface="微軟正黑體" panose="020B0604030504040204" pitchFamily="34" charset="-120"/>
                </a:rPr>
                <a:t>Average Online Shopping amount is $</a:t>
              </a:r>
              <a:r>
                <a:rPr lang="en-US" altLang="zh-TW" dirty="0">
                  <a:ln w="3175">
                    <a:noFill/>
                  </a:ln>
                  <a:solidFill>
                    <a:prstClr val="white"/>
                  </a:solidFill>
                  <a:latin typeface="微軟正黑體" panose="020B0604030504040204" pitchFamily="34" charset="-120"/>
                  <a:ea typeface="微軟正黑體" panose="020B0604030504040204" pitchFamily="34" charset="-120"/>
                </a:rPr>
                <a:t>15250</a:t>
              </a:r>
            </a:p>
          </p:txBody>
        </p:sp>
      </p:grpSp>
      <p:grpSp>
        <p:nvGrpSpPr>
          <p:cNvPr id="9" name="Group 8"/>
          <p:cNvGrpSpPr/>
          <p:nvPr/>
        </p:nvGrpSpPr>
        <p:grpSpPr>
          <a:xfrm>
            <a:off x="8374701" y="3988466"/>
            <a:ext cx="2609849" cy="2267484"/>
            <a:chOff x="7168606" y="1335314"/>
            <a:chExt cx="4297680" cy="4297680"/>
          </a:xfrm>
          <a:solidFill>
            <a:schemeClr val="accent6">
              <a:lumMod val="75000"/>
            </a:schemeClr>
          </a:solidFill>
        </p:grpSpPr>
        <p:sp>
          <p:nvSpPr>
            <p:cNvPr id="10" name="Oval 9"/>
            <p:cNvSpPr/>
            <p:nvPr/>
          </p:nvSpPr>
          <p:spPr>
            <a:xfrm>
              <a:off x="7168606" y="1335314"/>
              <a:ext cx="4297680" cy="42976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2465">
                <a:defRPr/>
              </a:pPr>
              <a:endParaRPr lang="en-US">
                <a:ln w="3175">
                  <a:solidFill>
                    <a:prstClr val="white"/>
                  </a:solidFill>
                </a:ln>
                <a:solidFill>
                  <a:prstClr val="white"/>
                </a:solidFill>
                <a:latin typeface="微軟正黑體" panose="020B0604030504040204" pitchFamily="34" charset="-120"/>
                <a:ea typeface="微軟正黑體" panose="020B0604030504040204" pitchFamily="34" charset="-120"/>
              </a:endParaRPr>
            </a:p>
          </p:txBody>
        </p:sp>
        <p:sp>
          <p:nvSpPr>
            <p:cNvPr id="11" name="Oval 10"/>
            <p:cNvSpPr/>
            <p:nvPr/>
          </p:nvSpPr>
          <p:spPr>
            <a:xfrm>
              <a:off x="7580085" y="1746794"/>
              <a:ext cx="3474720" cy="3474719"/>
            </a:xfrm>
            <a:prstGeom prst="ellipse">
              <a:avLst/>
            </a:prstGeom>
            <a:grpFill/>
            <a:ln>
              <a:noFill/>
            </a:ln>
            <a:effectLst>
              <a:outerShdw blurRad="533400" sx="106000" sy="106000" algn="c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2377">
                <a:defRPr/>
              </a:pPr>
              <a:r>
                <a:rPr lang="en-US" altLang="zh-TW" dirty="0" smtClean="0">
                  <a:ln w="3175">
                    <a:noFill/>
                  </a:ln>
                  <a:solidFill>
                    <a:prstClr val="white"/>
                  </a:solidFill>
                  <a:latin typeface="微軟正黑體" panose="020B0604030504040204" pitchFamily="34" charset="-120"/>
                  <a:ea typeface="微軟正黑體" panose="020B0604030504040204" pitchFamily="34" charset="-120"/>
                </a:rPr>
                <a:t>98% </a:t>
              </a:r>
              <a:r>
                <a:rPr lang="en-US" altLang="zh-TW" dirty="0">
                  <a:ln w="3175">
                    <a:noFill/>
                  </a:ln>
                  <a:solidFill>
                    <a:prstClr val="white"/>
                  </a:solidFill>
                  <a:latin typeface="微軟正黑體" panose="020B0604030504040204" pitchFamily="34" charset="-120"/>
                  <a:ea typeface="微軟正黑體" panose="020B0604030504040204" pitchFamily="34" charset="-120"/>
                </a:rPr>
                <a:t>of </a:t>
              </a:r>
            </a:p>
            <a:p>
              <a:pPr algn="ctr" defTabSz="882377">
                <a:defRPr/>
              </a:pPr>
              <a:r>
                <a:rPr lang="en-US" altLang="zh-TW" dirty="0" smtClean="0">
                  <a:ln w="3175">
                    <a:noFill/>
                  </a:ln>
                  <a:solidFill>
                    <a:prstClr val="white"/>
                  </a:solidFill>
                  <a:latin typeface="微軟正黑體" panose="020B0604030504040204" pitchFamily="34" charset="-120"/>
                  <a:ea typeface="微軟正黑體" panose="020B0604030504040204" pitchFamily="34" charset="-120"/>
                </a:rPr>
                <a:t>Respondents satisfy online shopping</a:t>
              </a:r>
              <a:endParaRPr lang="en-US" altLang="zh-TW" dirty="0">
                <a:ln w="3175">
                  <a:noFill/>
                </a:ln>
                <a:solidFill>
                  <a:prstClr val="white"/>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 xmlns:p14="http://schemas.microsoft.com/office/powerpoint/2010/main" val="2528323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91881E-6 1.11022E-16 L -3.91881E-6 -0.65 " pathEditMode="relative" rAng="0" ptsTypes="AA">
                                      <p:cBhvr>
                                        <p:cTn id="6" dur="4000" fill="hold"/>
                                        <p:tgtEl>
                                          <p:spTgt spid="2050"/>
                                        </p:tgtEl>
                                        <p:attrNameLst>
                                          <p:attrName>ppt_x</p:attrName>
                                          <p:attrName>ppt_y</p:attrName>
                                        </p:attrNameLst>
                                      </p:cBhvr>
                                      <p:rCtr x="0" y="-32500"/>
                                    </p:animMotion>
                                  </p:childTnLst>
                                </p:cTn>
                              </p:par>
                              <p:par>
                                <p:cTn id="7" presetID="2" presetClass="entr" presetSubtype="2"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1+#ppt_w/2"/>
                                          </p:val>
                                        </p:tav>
                                        <p:tav tm="100000">
                                          <p:val>
                                            <p:strVal val="#ppt_x"/>
                                          </p:val>
                                        </p:tav>
                                      </p:tavLst>
                                    </p:anim>
                                    <p:anim calcmode="lin" valueType="num">
                                      <p:cBhvr additive="base">
                                        <p:cTn id="10" dur="500" fill="hold"/>
                                        <p:tgtEl>
                                          <p:spTgt spid="5"/>
                                        </p:tgtEl>
                                        <p:attrNameLst>
                                          <p:attrName>ppt_y</p:attrName>
                                        </p:attrNameLst>
                                      </p:cBhvr>
                                      <p:tavLst>
                                        <p:tav tm="0">
                                          <p:val>
                                            <p:strVal val="#ppt_y"/>
                                          </p:val>
                                        </p:tav>
                                        <p:tav tm="100000">
                                          <p:val>
                                            <p:strVal val="#ppt_y"/>
                                          </p:val>
                                        </p:tav>
                                      </p:tavLst>
                                    </p:anim>
                                  </p:childTnLst>
                                </p:cTn>
                              </p:par>
                              <p:par>
                                <p:cTn id="11" presetID="2" presetClass="entr" presetSubtype="2"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par>
                          <p:cTn id="15" fill="hold">
                            <p:stCondLst>
                              <p:cond delay="4000"/>
                            </p:stCondLst>
                            <p:childTnLst>
                              <p:par>
                                <p:cTn id="16" presetID="10"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12192001" cy="6858000"/>
            <a:chOff x="0" y="0"/>
            <a:chExt cx="12192001" cy="6858000"/>
          </a:xfrm>
        </p:grpSpPr>
        <p:pic>
          <p:nvPicPr>
            <p:cNvPr id="2054" name="Picture 6" descr="M:\Partner Stores Program\Campaign\42397-O35RNF_2.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3042"/>
            <a:stretch/>
          </p:blipFill>
          <p:spPr bwMode="auto">
            <a:xfrm>
              <a:off x="2638197" y="0"/>
              <a:ext cx="6905338"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6" descr="M:\Partner Stores Program\Campaign\42397-O35RNF_2.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456" t="3042" r="93699"/>
            <a:stretch/>
          </p:blipFill>
          <p:spPr bwMode="auto">
            <a:xfrm>
              <a:off x="0" y="0"/>
              <a:ext cx="2984500"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6" descr="M:\Partner Stores Program\Campaign\42397-O35RNF_2.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456" t="3042" r="93699"/>
            <a:stretch/>
          </p:blipFill>
          <p:spPr bwMode="auto">
            <a:xfrm>
              <a:off x="9129486" y="0"/>
              <a:ext cx="3062515"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2055" name="Picture 7" descr="C:\Users\bivyw\Desktop\confernce temp\00569edfc4d3aca.jpg"/>
            <p:cNvPicPr>
              <a:picLocks noChangeAspect="1" noChangeArrowheads="1"/>
            </p:cNvPicPr>
            <p:nvPr/>
          </p:nvPicPr>
          <p:blipFill>
            <a:blip r:embed="rId3">
              <a:extLst>
                <a:ext uri="{BEBA8EAE-BF5A-486C-A8C5-ECC9F3942E4B}">
                  <a14:imgProps xmlns="" xmlns:a14="http://schemas.microsoft.com/office/drawing/2010/main">
                    <a14:imgLayer r:embed="rId4">
                      <a14:imgEffect>
                        <a14:backgroundRemoval t="10000" b="90000" l="10000" r="90000"/>
                      </a14:imgEffect>
                    </a14:imgLayer>
                  </a14:imgProps>
                </a:ext>
                <a:ext uri="{28A0092B-C50C-407E-A947-70E740481C1C}">
                  <a14:useLocalDpi xmlns="" xmlns:a14="http://schemas.microsoft.com/office/drawing/2010/main" val="0"/>
                </a:ext>
              </a:extLst>
            </a:blip>
            <a:srcRect/>
            <a:stretch>
              <a:fillRect/>
            </a:stretch>
          </p:blipFill>
          <p:spPr bwMode="auto">
            <a:xfrm>
              <a:off x="0" y="4749800"/>
              <a:ext cx="2108200" cy="2108200"/>
            </a:xfrm>
            <a:prstGeom prst="rect">
              <a:avLst/>
            </a:prstGeom>
            <a:noFill/>
            <a:extLst>
              <a:ext uri="{909E8E84-426E-40DD-AFC4-6F175D3DCCD1}">
                <a14:hiddenFill xmlns="" xmlns:a14="http://schemas.microsoft.com/office/drawing/2010/main">
                  <a:solidFill>
                    <a:srgbClr val="FFFFFF"/>
                  </a:solidFill>
                </a14:hiddenFill>
              </a:ext>
            </a:extLst>
          </p:spPr>
        </p:pic>
        <p:pic>
          <p:nvPicPr>
            <p:cNvPr id="2057" name="Picture 9" descr="C:\Users\bivyw\Desktop\confernce temp\32m58PICAUv.jpg"/>
            <p:cNvPicPr>
              <a:picLocks noChangeAspect="1" noChangeArrowheads="1"/>
            </p:cNvPicPr>
            <p:nvPr/>
          </p:nvPicPr>
          <p:blipFill rotWithShape="1">
            <a:blip r:embed="rId5">
              <a:extLst>
                <a:ext uri="{BEBA8EAE-BF5A-486C-A8C5-ECC9F3942E4B}">
                  <a14:imgProps xmlns="" xmlns:a14="http://schemas.microsoft.com/office/drawing/2010/main">
                    <a14:imgLayer r:embed="rId6">
                      <a14:imgEffect>
                        <a14:backgroundRemoval t="29108" b="99531" l="29646" r="77434"/>
                      </a14:imgEffect>
                    </a14:imgLayer>
                  </a14:imgProps>
                </a:ext>
                <a:ext uri="{28A0092B-C50C-407E-A947-70E740481C1C}">
                  <a14:useLocalDpi xmlns="" xmlns:a14="http://schemas.microsoft.com/office/drawing/2010/main" val="0"/>
                </a:ext>
              </a:extLst>
            </a:blip>
            <a:srcRect l="24233" t="32154" r="16095"/>
            <a:stretch/>
          </p:blipFill>
          <p:spPr bwMode="auto">
            <a:xfrm>
              <a:off x="10873014" y="5375703"/>
              <a:ext cx="1204686" cy="1290934"/>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4" name="Rectangle 3"/>
          <p:cNvSpPr/>
          <p:nvPr/>
        </p:nvSpPr>
        <p:spPr>
          <a:xfrm>
            <a:off x="455233" y="528935"/>
            <a:ext cx="11241667" cy="1569660"/>
          </a:xfrm>
          <a:prstGeom prst="rect">
            <a:avLst/>
          </a:prstGeom>
          <a:noFill/>
        </p:spPr>
        <p:txBody>
          <a:bodyPr wrap="none" lIns="91440" tIns="45720" rIns="91440" bIns="45720">
            <a:spAutoFit/>
          </a:bodyPr>
          <a:lstStyle/>
          <a:p>
            <a:pPr algn="ctr"/>
            <a:r>
              <a:rPr lang="en-US" altLang="zh-TW"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anose="020B0604030504040204" pitchFamily="34" charset="-120"/>
                <a:ea typeface="微軟正黑體" panose="020B0604030504040204" pitchFamily="34" charset="-120"/>
              </a:rPr>
              <a:t>Jan-</a:t>
            </a:r>
            <a:r>
              <a:rPr lang="en-US" altLang="zh-TW" sz="48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anose="020B0604030504040204" pitchFamily="34" charset="-120"/>
                <a:ea typeface="微軟正黑體" panose="020B0604030504040204" pitchFamily="34" charset="-120"/>
              </a:rPr>
              <a:t>aug</a:t>
            </a:r>
            <a:r>
              <a:rPr lang="en-US" altLang="zh-TW"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anose="020B0604030504040204" pitchFamily="34" charset="-120"/>
                <a:ea typeface="微軟正黑體" panose="020B0604030504040204" pitchFamily="34" charset="-120"/>
              </a:rPr>
              <a:t> 2016 </a:t>
            </a:r>
          </a:p>
          <a:p>
            <a:pPr algn="ctr"/>
            <a:r>
              <a:rPr lang="en-US" altLang="zh-TW"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anose="020B0604030504040204" pitchFamily="34" charset="-120"/>
                <a:ea typeface="微軟正黑體" panose="020B0604030504040204" pitchFamily="34" charset="-120"/>
              </a:rPr>
              <a:t>THE HIGHEST SALES </a:t>
            </a:r>
            <a:r>
              <a:rPr lang="en-US" altLang="zh-TW"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anose="020B0604030504040204" pitchFamily="34" charset="-120"/>
                <a:ea typeface="微軟正黑體" panose="020B0604030504040204" pitchFamily="34" charset="-120"/>
              </a:rPr>
              <a:t>Partner Store</a:t>
            </a:r>
            <a:endParaRPr lang="en-US" altLang="zh-TW"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anose="020B0604030504040204" pitchFamily="34" charset="-120"/>
              <a:ea typeface="微軟正黑體" panose="020B0604030504040204" pitchFamily="34" charset="-120"/>
            </a:endParaRPr>
          </a:p>
        </p:txBody>
      </p:sp>
      <p:pic>
        <p:nvPicPr>
          <p:cNvPr id="2056" name="Picture 8" descr="C:\Users\bivyw\Desktop\confernce temp\hotels-com.png"/>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4565368" y="2879271"/>
            <a:ext cx="3050996" cy="109945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601080725"/>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056"/>
                                        </p:tgtEl>
                                        <p:attrNameLst>
                                          <p:attrName>style.visibility</p:attrName>
                                        </p:attrNameLst>
                                      </p:cBhvr>
                                      <p:to>
                                        <p:strVal val="visible"/>
                                      </p:to>
                                    </p:set>
                                    <p:animEffect transition="in" filter="fade">
                                      <p:cBhvr>
                                        <p:cTn id="13" dur="2000"/>
                                        <p:tgtEl>
                                          <p:spTgt spid="2056"/>
                                        </p:tgtEl>
                                      </p:cBhvr>
                                    </p:animEffect>
                                    <p:anim calcmode="lin" valueType="num">
                                      <p:cBhvr>
                                        <p:cTn id="14" dur="2000" fill="hold"/>
                                        <p:tgtEl>
                                          <p:spTgt spid="2056"/>
                                        </p:tgtEl>
                                        <p:attrNameLst>
                                          <p:attrName>ppt_x</p:attrName>
                                        </p:attrNameLst>
                                      </p:cBhvr>
                                      <p:tavLst>
                                        <p:tav tm="0">
                                          <p:val>
                                            <p:strVal val="#ppt_x"/>
                                          </p:val>
                                        </p:tav>
                                        <p:tav tm="100000">
                                          <p:val>
                                            <p:strVal val="#ppt_x"/>
                                          </p:val>
                                        </p:tav>
                                      </p:tavLst>
                                    </p:anim>
                                    <p:anim calcmode="lin" valueType="num">
                                      <p:cBhvr>
                                        <p:cTn id="15" dur="2000" fill="hold"/>
                                        <p:tgtEl>
                                          <p:spTgt spid="20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12192001" cy="6858000"/>
            <a:chOff x="0" y="0"/>
            <a:chExt cx="12192001" cy="6858000"/>
          </a:xfrm>
        </p:grpSpPr>
        <p:pic>
          <p:nvPicPr>
            <p:cNvPr id="8" name="Picture 6" descr="M:\Partner Stores Program\Campaign\42397-O35RNF_2.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t="3042"/>
            <a:stretch/>
          </p:blipFill>
          <p:spPr bwMode="auto">
            <a:xfrm>
              <a:off x="2638197" y="0"/>
              <a:ext cx="6905338"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6" descr="M:\Partner Stores Program\Campaign\42397-O35RNF_2.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456" t="3042" r="93699"/>
            <a:stretch/>
          </p:blipFill>
          <p:spPr bwMode="auto">
            <a:xfrm>
              <a:off x="0" y="0"/>
              <a:ext cx="2984500"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6" descr="M:\Partner Stores Program\Campaign\42397-O35RNF_2.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456" t="3042" r="93699"/>
            <a:stretch/>
          </p:blipFill>
          <p:spPr bwMode="auto">
            <a:xfrm>
              <a:off x="9129486" y="0"/>
              <a:ext cx="3062515" cy="6858000"/>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028" name="Picture 4" descr="M:\Partner Stores Program\Banner Ad_PS\Hotels.com\hotelscom_doubleCB_IBV_Eng for ppt blank_R2.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1492250" y="1047750"/>
            <a:ext cx="9024860" cy="5227386"/>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M:\Partner Stores Program\Banner Ad_PS\Hotels.com\hotelscom_doubleCB_IBV_Eng for ppt_R2.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492250" y="1047750"/>
            <a:ext cx="9024860" cy="522738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7320847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latin typeface="微軟正黑體" panose="020B0604030504040204" pitchFamily="34" charset="-120"/>
              <a:ea typeface="微軟正黑體" panose="020B0604030504040204" pitchFamily="34" charset="-120"/>
            </a:endParaRPr>
          </a:p>
        </p:txBody>
      </p:sp>
      <p:sp>
        <p:nvSpPr>
          <p:cNvPr id="3" name="Subtitle 2"/>
          <p:cNvSpPr>
            <a:spLocks noGrp="1"/>
          </p:cNvSpPr>
          <p:nvPr>
            <p:ph type="subTitle" idx="1"/>
          </p:nvPr>
        </p:nvSpPr>
        <p:spPr/>
        <p:txBody>
          <a:bodyPr/>
          <a:lstStyle/>
          <a:p>
            <a:endParaRPr lang="en-US">
              <a:latin typeface="微軟正黑體" panose="020B0604030504040204" pitchFamily="34" charset="-120"/>
              <a:ea typeface="微軟正黑體" panose="020B0604030504040204" pitchFamily="34" charset="-120"/>
            </a:endParaRPr>
          </a:p>
        </p:txBody>
      </p:sp>
      <p:pic>
        <p:nvPicPr>
          <p:cNvPr id="7170" name="Picture 2" descr="C:\Users\bivyw\Downloads\1024x768-data-out-31-36457936-black-background-images.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itle 8"/>
          <p:cNvSpPr txBox="1">
            <a:spLocks/>
          </p:cNvSpPr>
          <p:nvPr/>
        </p:nvSpPr>
        <p:spPr>
          <a:xfrm>
            <a:off x="1198179" y="3429000"/>
            <a:ext cx="9506607" cy="2206166"/>
          </a:xfrm>
          <a:prstGeom prst="rect">
            <a:avLst/>
          </a:prstGeom>
        </p:spPr>
        <p:txBody>
          <a:bodyPr anchor="ctr" anchorCtr="0">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4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微軟正黑體" panose="020B0604030504040204" pitchFamily="34" charset="-120"/>
                <a:ea typeface="微軟正黑體" panose="020B0604030504040204" pitchFamily="34" charset="-120"/>
                <a:cs typeface="Arial Unicode MS" pitchFamily="34" charset="-120"/>
              </a:rPr>
              <a:t>What </a:t>
            </a:r>
            <a:r>
              <a:rPr lang="en-US" altLang="zh-TW" sz="4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微軟正黑體" panose="020B0604030504040204" pitchFamily="34" charset="-120"/>
                <a:ea typeface="微軟正黑體" panose="020B0604030504040204" pitchFamily="34" charset="-120"/>
                <a:cs typeface="Arial Unicode MS" pitchFamily="34" charset="-120"/>
              </a:rPr>
              <a:t>are the popular brands </a:t>
            </a:r>
            <a:r>
              <a:rPr lang="en-US" altLang="zh-TW" sz="4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微軟正黑體" panose="020B0604030504040204" pitchFamily="34" charset="-120"/>
                <a:ea typeface="微軟正黑體" panose="020B0604030504040204" pitchFamily="34" charset="-120"/>
                <a:cs typeface="Arial Unicode MS" pitchFamily="34" charset="-120"/>
              </a:rPr>
              <a:t>of </a:t>
            </a:r>
          </a:p>
          <a:p>
            <a:pPr algn="ctr"/>
            <a:r>
              <a:rPr lang="en-US" altLang="zh-TW" sz="48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微軟正黑體" panose="020B0604030504040204" pitchFamily="34" charset="-120"/>
                <a:ea typeface="微軟正黑體" panose="020B0604030504040204" pitchFamily="34" charset="-120"/>
                <a:cs typeface="Arial Unicode MS" pitchFamily="34" charset="-120"/>
              </a:rPr>
              <a:t>Partner Store which will be joining?</a:t>
            </a:r>
            <a:endParaRPr lang="en-US" altLang="zh-TW" sz="4800" b="1"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微軟正黑體" panose="020B0604030504040204" pitchFamily="34" charset="-120"/>
              <a:ea typeface="微軟正黑體" panose="020B0604030504040204" pitchFamily="34" charset="-120"/>
              <a:cs typeface="Arial Unicode MS" pitchFamily="34" charset="-120"/>
            </a:endParaRPr>
          </a:p>
        </p:txBody>
      </p:sp>
    </p:spTree>
    <p:extLst>
      <p:ext uri="{BB962C8B-B14F-4D97-AF65-F5344CB8AC3E}">
        <p14:creationId xmlns="" xmlns:p14="http://schemas.microsoft.com/office/powerpoint/2010/main" val="40961299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a:extLst>
              <a:ext uri="{28A0092B-C50C-407E-A947-70E740481C1C}">
                <a14:useLocalDpi xmlns="" xmlns:a14="http://schemas.microsoft.com/office/drawing/2010/main" val="0"/>
              </a:ext>
            </a:extLst>
          </a:blip>
          <a:srcRect l="8151" t="21777" r="8753" b="10001"/>
          <a:stretch/>
        </p:blipFill>
        <p:spPr bwMode="auto">
          <a:xfrm>
            <a:off x="0" y="0"/>
            <a:ext cx="12192000" cy="6858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Rectangle 5"/>
          <p:cNvSpPr/>
          <p:nvPr/>
        </p:nvSpPr>
        <p:spPr>
          <a:xfrm>
            <a:off x="0" y="0"/>
            <a:ext cx="12298890" cy="6896100"/>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微軟正黑體" panose="020B0604030504040204" pitchFamily="34" charset="-120"/>
              <a:ea typeface="微軟正黑體" panose="020B0604030504040204" pitchFamily="34" charset="-120"/>
            </a:endParaRPr>
          </a:p>
        </p:txBody>
      </p:sp>
      <p:pic>
        <p:nvPicPr>
          <p:cNvPr id="8195" name="Picture 3" descr="C:\Users\bivyw\Desktop\confernce temp\32-resize-11.png"/>
          <p:cNvPicPr>
            <a:picLocks noChangeAspect="1" noChangeArrowheads="1"/>
          </p:cNvPicPr>
          <p:nvPr/>
        </p:nvPicPr>
        <p:blipFill rotWithShape="1">
          <a:blip r:embed="rId4">
            <a:extLst>
              <a:ext uri="{28A0092B-C50C-407E-A947-70E740481C1C}">
                <a14:useLocalDpi xmlns="" xmlns:a14="http://schemas.microsoft.com/office/drawing/2010/main" val="0"/>
              </a:ext>
            </a:extLst>
          </a:blip>
          <a:srcRect l="9859" t="9534" r="11254" b="13304"/>
          <a:stretch/>
        </p:blipFill>
        <p:spPr bwMode="auto">
          <a:xfrm>
            <a:off x="8591549" y="419100"/>
            <a:ext cx="2876551" cy="1310261"/>
          </a:xfrm>
          <a:prstGeom prst="roundRect">
            <a:avLst>
              <a:gd name="adj" fmla="val 8594"/>
            </a:avLst>
          </a:prstGeom>
          <a:solidFill>
            <a:srgbClr val="FFFFFF">
              <a:shade val="85000"/>
            </a:srgbClr>
          </a:solidFill>
          <a:ln>
            <a:noFill/>
          </a:ln>
          <a:effectLst/>
          <a:extLst/>
        </p:spPr>
      </p:pic>
      <p:sp>
        <p:nvSpPr>
          <p:cNvPr id="5" name="TextBox 4"/>
          <p:cNvSpPr txBox="1"/>
          <p:nvPr/>
        </p:nvSpPr>
        <p:spPr>
          <a:xfrm>
            <a:off x="1270000" y="2971800"/>
            <a:ext cx="9613900" cy="2923877"/>
          </a:xfrm>
          <a:prstGeom prst="rect">
            <a:avLst/>
          </a:prstGeom>
          <a:solidFill>
            <a:schemeClr val="bg1">
              <a:alpha val="90000"/>
            </a:schemeClr>
          </a:solidFill>
          <a:effectLst>
            <a:outerShdw blurRad="50800" dist="38100" dir="5400000" algn="t" rotWithShape="0">
              <a:prstClr val="black">
                <a:alpha val="40000"/>
              </a:prstClr>
            </a:outerShdw>
          </a:effectLst>
        </p:spPr>
        <p:txBody>
          <a:bodyPr wrap="square" rtlCol="0">
            <a:spAutoFit/>
          </a:bodyPr>
          <a:lstStyle/>
          <a:p>
            <a:pPr algn="ctr"/>
            <a:r>
              <a:rPr lang="en-US" altLang="zh-TW" sz="2000" b="1" dirty="0" smtClean="0">
                <a:latin typeface="微軟正黑體" panose="020B0604030504040204" pitchFamily="34" charset="-120"/>
                <a:ea typeface="微軟正黑體" panose="020B0604030504040204" pitchFamily="34" charset="-120"/>
              </a:rPr>
              <a:t>[Online Shop]</a:t>
            </a:r>
            <a:endParaRPr lang="en-US" altLang="zh-TW" sz="2000" b="1" dirty="0">
              <a:latin typeface="微軟正黑體" panose="020B0604030504040204" pitchFamily="34" charset="-120"/>
              <a:ea typeface="微軟正黑體" panose="020B0604030504040204" pitchFamily="34" charset="-120"/>
            </a:endParaRPr>
          </a:p>
          <a:p>
            <a:endParaRPr lang="en-US" altLang="zh-TW" sz="2000" b="1" dirty="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en-US" altLang="zh-TW" b="1" dirty="0">
                <a:latin typeface="微軟正黑體" panose="020B0604030504040204" pitchFamily="34" charset="-120"/>
                <a:ea typeface="微軟正黑體" panose="020B0604030504040204" pitchFamily="34" charset="-120"/>
              </a:rPr>
              <a:t>O</a:t>
            </a:r>
            <a:r>
              <a:rPr lang="en-US" altLang="zh-TW" b="1" dirty="0" smtClean="0">
                <a:latin typeface="微軟正黑體" panose="020B0604030504040204" pitchFamily="34" charset="-120"/>
                <a:ea typeface="微軟正黑體" panose="020B0604030504040204" pitchFamily="34" charset="-120"/>
              </a:rPr>
              <a:t>ne </a:t>
            </a:r>
            <a:r>
              <a:rPr lang="en-US" altLang="zh-TW" b="1" dirty="0">
                <a:latin typeface="微軟正黑體" panose="020B0604030504040204" pitchFamily="34" charset="-120"/>
                <a:ea typeface="微軟正黑體" panose="020B0604030504040204" pitchFamily="34" charset="-120"/>
              </a:rPr>
              <a:t>of the famous luxury five-star hotels in Hong Kong, </a:t>
            </a:r>
            <a:r>
              <a:rPr lang="en-US" altLang="zh-TW" b="1" dirty="0" smtClean="0">
                <a:latin typeface="微軟正黑體" panose="020B0604030504040204" pitchFamily="34" charset="-120"/>
                <a:ea typeface="微軟正黑體" panose="020B0604030504040204" pitchFamily="34" charset="-120"/>
              </a:rPr>
              <a:t>and one </a:t>
            </a:r>
            <a:r>
              <a:rPr lang="en-US" altLang="zh-TW" b="1" dirty="0">
                <a:latin typeface="微軟正黑體" panose="020B0604030504040204" pitchFamily="34" charset="-120"/>
                <a:ea typeface="微軟正黑體" panose="020B0604030504040204" pitchFamily="34" charset="-120"/>
              </a:rPr>
              <a:t>of the members of Intercontinental </a:t>
            </a:r>
            <a:r>
              <a:rPr lang="en-US" altLang="zh-TW" b="1" dirty="0" smtClean="0">
                <a:latin typeface="微軟正黑體" panose="020B0604030504040204" pitchFamily="34" charset="-120"/>
                <a:ea typeface="微軟正黑體" panose="020B0604030504040204" pitchFamily="34" charset="-120"/>
              </a:rPr>
              <a:t>Hotel</a:t>
            </a:r>
          </a:p>
          <a:p>
            <a:pPr marL="571500" indent="-571500">
              <a:buFont typeface="Wingdings" panose="05000000000000000000" pitchFamily="2" charset="2"/>
              <a:buChar char="ü"/>
            </a:pPr>
            <a:endParaRPr lang="en-US" altLang="zh-TW" b="1" dirty="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en-US" altLang="zh-TW" b="1" dirty="0" smtClean="0">
                <a:latin typeface="微軟正黑體" panose="020B0604030504040204" pitchFamily="34" charset="-120"/>
                <a:ea typeface="微軟正黑體" panose="020B0604030504040204" pitchFamily="34" charset="-120"/>
              </a:rPr>
              <a:t>Offers </a:t>
            </a:r>
            <a:r>
              <a:rPr lang="en-US" altLang="zh-TW" b="1" dirty="0">
                <a:latin typeface="微軟正黑體" panose="020B0604030504040204" pitchFamily="34" charset="-120"/>
                <a:ea typeface="微軟正黑體" panose="020B0604030504040204" pitchFamily="34" charset="-120"/>
              </a:rPr>
              <a:t>sophistication and heritage amidst the breath-taking view of Victoria </a:t>
            </a:r>
            <a:r>
              <a:rPr lang="en-US" altLang="zh-TW" b="1" dirty="0" err="1">
                <a:latin typeface="微軟正黑體" panose="020B0604030504040204" pitchFamily="34" charset="-120"/>
                <a:ea typeface="微軟正黑體" panose="020B0604030504040204" pitchFamily="34" charset="-120"/>
              </a:rPr>
              <a:t>Harbour</a:t>
            </a:r>
            <a:r>
              <a:rPr lang="en-US" altLang="zh-TW" b="1" dirty="0">
                <a:latin typeface="微軟正黑體" panose="020B0604030504040204" pitchFamily="34" charset="-120"/>
                <a:ea typeface="微軟正黑體" panose="020B0604030504040204" pitchFamily="34" charset="-120"/>
              </a:rPr>
              <a:t>. The luxuriously appointed guest rooms and suites, the excellent meeting and event facilities in a comfortable setting as well as a host of world-class restaurants make it the perfect choice for business and leisure </a:t>
            </a:r>
            <a:r>
              <a:rPr lang="en-US" altLang="zh-TW" b="1" dirty="0" err="1">
                <a:latin typeface="微軟正黑體" panose="020B0604030504040204" pitchFamily="34" charset="-120"/>
                <a:ea typeface="微軟正黑體" panose="020B0604030504040204" pitchFamily="34" charset="-120"/>
              </a:rPr>
              <a:t>travellers</a:t>
            </a:r>
            <a:r>
              <a:rPr lang="en-US" altLang="zh-TW" b="1" dirty="0">
                <a:latin typeface="微軟正黑體" panose="020B0604030504040204" pitchFamily="34" charset="-120"/>
                <a:ea typeface="微軟正黑體" panose="020B0604030504040204" pitchFamily="34" charset="-120"/>
              </a:rPr>
              <a:t> alike</a:t>
            </a:r>
            <a:r>
              <a:rPr lang="en-US" altLang="zh-TW" b="1" dirty="0" smtClean="0">
                <a:latin typeface="微軟正黑體" panose="020B0604030504040204" pitchFamily="34" charset="-120"/>
                <a:ea typeface="微軟正黑體" panose="020B0604030504040204" pitchFamily="34" charset="-120"/>
              </a:rPr>
              <a:t>.</a:t>
            </a:r>
          </a:p>
        </p:txBody>
      </p:sp>
    </p:spTree>
    <p:extLst>
      <p:ext uri="{BB962C8B-B14F-4D97-AF65-F5344CB8AC3E}">
        <p14:creationId xmlns="" xmlns:p14="http://schemas.microsoft.com/office/powerpoint/2010/main" val="2280134650"/>
      </p:ext>
    </p:extLst>
  </p:cSld>
  <p:clrMapOvr>
    <a:masterClrMapping/>
  </p:clrMapOvr>
  <mc:AlternateContent xmlns:mc="http://schemas.openxmlformats.org/markup-compatibility/2006">
    <mc:Choice xmlns=""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pic>
        <p:nvPicPr>
          <p:cNvPr id="2050" name="Picture 2"/>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34817" t="23779" r="13613" b="28236"/>
          <a:stretch/>
        </p:blipFill>
        <p:spPr bwMode="auto">
          <a:xfrm>
            <a:off x="4133850" y="2171700"/>
            <a:ext cx="8058150" cy="4686300"/>
          </a:xfrm>
          <a:prstGeom prst="rect">
            <a:avLst/>
          </a:prstGeom>
          <a:noFill/>
          <a:ln>
            <a:noFill/>
          </a:ln>
          <a:effectLst>
            <a:glow>
              <a:schemeClr val="accent1"/>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7" descr="C:\Users\bivyw\Desktop\confernce temp\ZUZU Hotels.pn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7754996" y="274296"/>
            <a:ext cx="2999239" cy="1525475"/>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C:\Users\bivyw\Desktop\confernce temp\5250447_31_y.jpg"/>
          <p:cNvPicPr>
            <a:picLocks noChangeAspect="1" noChangeArrowheads="1"/>
          </p:cNvPicPr>
          <p:nvPr/>
        </p:nvPicPr>
        <p:blipFill>
          <a:blip r:embed="rId4">
            <a:lum bright="70000" contrast="-70000"/>
            <a:extLst>
              <a:ext uri="{28A0092B-C50C-407E-A947-70E740481C1C}">
                <a14:useLocalDpi xmlns="" xmlns:a14="http://schemas.microsoft.com/office/drawing/2010/main" val="0"/>
              </a:ext>
            </a:extLst>
          </a:blip>
          <a:srcRect/>
          <a:stretch>
            <a:fillRect/>
          </a:stretch>
        </p:blipFill>
        <p:spPr bwMode="auto">
          <a:xfrm>
            <a:off x="0" y="0"/>
            <a:ext cx="6350000" cy="4254500"/>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p:cNvSpPr/>
          <p:nvPr/>
        </p:nvSpPr>
        <p:spPr>
          <a:xfrm>
            <a:off x="0" y="2225799"/>
            <a:ext cx="12192000" cy="4658516"/>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微軟正黑體" panose="020B0604030504040204" pitchFamily="34" charset="-120"/>
              <a:ea typeface="微軟正黑體" panose="020B0604030504040204" pitchFamily="34" charset="-120"/>
            </a:endParaRPr>
          </a:p>
        </p:txBody>
      </p:sp>
      <p:sp>
        <p:nvSpPr>
          <p:cNvPr id="2" name="TextBox 1"/>
          <p:cNvSpPr txBox="1"/>
          <p:nvPr/>
        </p:nvSpPr>
        <p:spPr>
          <a:xfrm>
            <a:off x="991113" y="2269341"/>
            <a:ext cx="7013062" cy="3416320"/>
          </a:xfrm>
          <a:prstGeom prst="rect">
            <a:avLst/>
          </a:prstGeom>
          <a:solidFill>
            <a:schemeClr val="bg1">
              <a:alpha val="66000"/>
            </a:schemeClr>
          </a:solidFill>
          <a:effectLst>
            <a:outerShdw blurRad="50800" dist="38100" dir="5400000" algn="t" rotWithShape="0">
              <a:prstClr val="black">
                <a:alpha val="40000"/>
              </a:prstClr>
            </a:outerShdw>
          </a:effectLst>
        </p:spPr>
        <p:txBody>
          <a:bodyPr wrap="square" rtlCol="0">
            <a:spAutoFit/>
          </a:bodyPr>
          <a:lstStyle/>
          <a:p>
            <a:pPr algn="ctr"/>
            <a:r>
              <a:rPr lang="en-US" altLang="zh-TW" sz="2400" b="1" dirty="0" smtClean="0">
                <a:latin typeface="微軟正黑體" panose="020B0604030504040204" pitchFamily="34" charset="-120"/>
                <a:ea typeface="微軟正黑體" panose="020B0604030504040204" pitchFamily="34" charset="-120"/>
              </a:rPr>
              <a:t>[Online Shop]</a:t>
            </a:r>
            <a:endParaRPr lang="en-US" altLang="zh-TW" sz="2400" b="1" dirty="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endParaRPr lang="en-US" altLang="zh-TW" sz="2400" b="1" dirty="0" smtClean="0">
              <a:solidFill>
                <a:srgbClr val="0070C0"/>
              </a:solidFill>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en-US" altLang="zh-TW" sz="2400" b="1" dirty="0" smtClean="0">
                <a:latin typeface="微軟正黑體" panose="020B0604030504040204" pitchFamily="34" charset="-120"/>
                <a:ea typeface="微軟正黑體" panose="020B0604030504040204" pitchFamily="34" charset="-120"/>
              </a:rPr>
              <a:t>ZUZU hotel in Taiwan </a:t>
            </a:r>
            <a:r>
              <a:rPr lang="en-US" altLang="zh-TW" sz="2400" b="1" dirty="0">
                <a:latin typeface="微軟正黑體" panose="020B0604030504040204" pitchFamily="34" charset="-120"/>
                <a:ea typeface="微軟正黑體" panose="020B0604030504040204" pitchFamily="34" charset="-120"/>
              </a:rPr>
              <a:t>and Indonesia </a:t>
            </a:r>
            <a:r>
              <a:rPr lang="en-US" altLang="zh-TW" sz="2400" b="1" dirty="0" smtClean="0">
                <a:latin typeface="微軟正黑體" panose="020B0604030504040204" pitchFamily="34" charset="-120"/>
                <a:ea typeface="微軟正黑體" panose="020B0604030504040204" pitchFamily="34" charset="-120"/>
              </a:rPr>
              <a:t>has </a:t>
            </a:r>
            <a:r>
              <a:rPr lang="en-US" altLang="zh-TW" sz="2400" b="1" dirty="0">
                <a:latin typeface="微軟正黑體" panose="020B0604030504040204" pitchFamily="34" charset="-120"/>
                <a:ea typeface="微軟正黑體" panose="020B0604030504040204" pitchFamily="34" charset="-120"/>
              </a:rPr>
              <a:t>covered 20 cities</a:t>
            </a:r>
          </a:p>
          <a:p>
            <a:pPr marL="571500" indent="-571500">
              <a:buFont typeface="Wingdings" panose="05000000000000000000" pitchFamily="2" charset="2"/>
              <a:buChar char="ü"/>
            </a:pPr>
            <a:endParaRPr lang="en-US" altLang="zh-TW" sz="2400" b="1" dirty="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en-US" altLang="zh-TW" sz="2400" b="1" dirty="0">
                <a:latin typeface="微軟正黑體" panose="020B0604030504040204" pitchFamily="34" charset="-120"/>
                <a:ea typeface="微軟正黑體" panose="020B0604030504040204" pitchFamily="34" charset="-120"/>
              </a:rPr>
              <a:t>offers an economical and </a:t>
            </a:r>
            <a:r>
              <a:rPr lang="en-US" altLang="zh-TW" sz="2400" b="1" dirty="0" smtClean="0">
                <a:latin typeface="微軟正黑體" panose="020B0604030504040204" pitchFamily="34" charset="-120"/>
                <a:ea typeface="微軟正黑體" panose="020B0604030504040204" pitchFamily="34" charset="-120"/>
              </a:rPr>
              <a:t>comfort room</a:t>
            </a:r>
          </a:p>
          <a:p>
            <a:pPr marL="571500" indent="-571500">
              <a:buFont typeface="Wingdings" panose="05000000000000000000" pitchFamily="2" charset="2"/>
              <a:buChar char="ü"/>
            </a:pPr>
            <a:endParaRPr lang="en-US" altLang="zh-TW" sz="2400" b="1" dirty="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en-US" altLang="zh-TW" sz="2400" b="1" dirty="0" smtClean="0">
                <a:latin typeface="微軟正黑體" panose="020B0604030504040204" pitchFamily="34" charset="-120"/>
                <a:ea typeface="微軟正黑體" panose="020B0604030504040204" pitchFamily="34" charset="-120"/>
              </a:rPr>
              <a:t>ZUZU awards : Stay 10 nights get 1 free night</a:t>
            </a:r>
            <a:endParaRPr lang="en-US" altLang="zh-TW"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3188324039"/>
      </p:ext>
    </p:extLst>
  </p:cSld>
  <p:clrMapOvr>
    <a:masterClrMapping/>
  </p:clrMapOvr>
  <mc:AlternateContent xmlns:mc="http://schemas.openxmlformats.org/markup-compatibility/2006">
    <mc:Choice xmlns="" xmlns:p14="http://schemas.microsoft.com/office/powerpoint/2010/main" Requires="p14">
      <p:transition spd="slow" p14:dur="1600">
        <p14:prism dir="d" isContent="1"/>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rotWithShape="1">
          <a:blip r:embed="rId2">
            <a:clrChange>
              <a:clrFrom>
                <a:srgbClr val="EFEFE5"/>
              </a:clrFrom>
              <a:clrTo>
                <a:srgbClr val="EFEFE5">
                  <a:alpha val="0"/>
                </a:srgbClr>
              </a:clrTo>
            </a:clrChange>
            <a:extLst>
              <a:ext uri="{BEBA8EAE-BF5A-486C-A8C5-ECC9F3942E4B}">
                <a14:imgProps xmlns="" xmlns:a14="http://schemas.microsoft.com/office/drawing/2010/main">
                  <a14:imgLayer r:embed="rId3">
                    <a14:imgEffect>
                      <a14:artisticCrisscrossEtching/>
                    </a14:imgEffect>
                  </a14:imgLayer>
                </a14:imgProps>
              </a:ext>
              <a:ext uri="{28A0092B-C50C-407E-A947-70E740481C1C}">
                <a14:useLocalDpi xmlns="" xmlns:a14="http://schemas.microsoft.com/office/drawing/2010/main" val="0"/>
              </a:ext>
            </a:extLst>
          </a:blip>
          <a:srcRect l="14861" t="37999" r="17362" b="30001"/>
          <a:stretch/>
        </p:blipFill>
        <p:spPr bwMode="auto">
          <a:xfrm>
            <a:off x="0" y="0"/>
            <a:ext cx="12241741" cy="3581400"/>
          </a:xfrm>
          <a:prstGeom prst="rect">
            <a:avLst/>
          </a:prstGeom>
          <a:noFill/>
          <a:ln>
            <a:noFill/>
          </a:ln>
          <a:effectLst>
            <a:outerShdw dist="50800" dir="5400000" algn="ctr" rotWithShape="0">
              <a:srgbClr val="000000">
                <a:alpha val="43137"/>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4">
            <a:extLst>
              <a:ext uri="{BEBA8EAE-BF5A-486C-A8C5-ECC9F3942E4B}">
                <a14:imgProps xmlns="" xmlns:a14="http://schemas.microsoft.com/office/drawing/2010/main">
                  <a14:imgLayer r:embed="rId5">
                    <a14:imgEffect>
                      <a14:artisticCrisscrossEtching/>
                    </a14:imgEffect>
                  </a14:imgLayer>
                </a14:imgProps>
              </a:ext>
              <a:ext uri="{28A0092B-C50C-407E-A947-70E740481C1C}">
                <a14:useLocalDpi xmlns="" xmlns:a14="http://schemas.microsoft.com/office/drawing/2010/main" val="0"/>
              </a:ext>
            </a:extLst>
          </a:blip>
          <a:srcRect l="14861" t="47111" r="15834" b="22000"/>
          <a:stretch/>
        </p:blipFill>
        <p:spPr bwMode="auto">
          <a:xfrm>
            <a:off x="-38099" y="3486076"/>
            <a:ext cx="12298890" cy="341002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Rectangle 5"/>
          <p:cNvSpPr/>
          <p:nvPr/>
        </p:nvSpPr>
        <p:spPr>
          <a:xfrm>
            <a:off x="-38099" y="0"/>
            <a:ext cx="12298890" cy="6896100"/>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微軟正黑體" panose="020B0604030504040204" pitchFamily="34" charset="-120"/>
              <a:ea typeface="微軟正黑體" panose="020B0604030504040204" pitchFamily="34" charset="-120"/>
            </a:endParaRPr>
          </a:p>
        </p:txBody>
      </p:sp>
      <p:sp>
        <p:nvSpPr>
          <p:cNvPr id="15" name="TextBox 14"/>
          <p:cNvSpPr txBox="1"/>
          <p:nvPr/>
        </p:nvSpPr>
        <p:spPr>
          <a:xfrm>
            <a:off x="2614339" y="2624610"/>
            <a:ext cx="7013062" cy="2431435"/>
          </a:xfrm>
          <a:prstGeom prst="rect">
            <a:avLst/>
          </a:prstGeom>
          <a:solidFill>
            <a:schemeClr val="bg1">
              <a:alpha val="95000"/>
            </a:schemeClr>
          </a:solidFill>
          <a:effectLst>
            <a:outerShdw blurRad="50800" dist="38100" dir="5400000" algn="t" rotWithShape="0">
              <a:prstClr val="black">
                <a:alpha val="40000"/>
              </a:prstClr>
            </a:outerShdw>
          </a:effectLst>
        </p:spPr>
        <p:txBody>
          <a:bodyPr wrap="square" rtlCol="0">
            <a:spAutoFit/>
          </a:bodyPr>
          <a:lstStyle/>
          <a:p>
            <a:pPr algn="ctr"/>
            <a:r>
              <a:rPr lang="en-US" altLang="zh-TW" sz="2400" b="1" dirty="0" smtClean="0">
                <a:latin typeface="微軟正黑體" panose="020B0604030504040204" pitchFamily="34" charset="-120"/>
                <a:ea typeface="微軟正黑體" panose="020B0604030504040204" pitchFamily="34" charset="-120"/>
              </a:rPr>
              <a:t>[Online Shop]</a:t>
            </a:r>
            <a:endParaRPr lang="en-US" altLang="zh-TW" sz="2400" b="1" dirty="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endParaRPr lang="en-US" altLang="zh-TW" sz="2400" b="1" dirty="0" smtClean="0">
              <a:solidFill>
                <a:srgbClr val="0070C0"/>
              </a:solidFill>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en-US" altLang="zh-TW" sz="2000" b="1" dirty="0">
                <a:latin typeface="微軟正黑體" panose="020B0604030504040204" pitchFamily="34" charset="-120"/>
                <a:ea typeface="微軟正黑體" panose="020B0604030504040204" pitchFamily="34" charset="-120"/>
              </a:rPr>
              <a:t>Offering a diverse range of products with over 26,000 </a:t>
            </a:r>
            <a:r>
              <a:rPr lang="en-US" altLang="zh-TW" sz="2000" b="1" dirty="0" smtClean="0">
                <a:latin typeface="微軟正黑體" panose="020B0604030504040204" pitchFamily="34" charset="-120"/>
                <a:ea typeface="微軟正黑體" panose="020B0604030504040204" pitchFamily="34" charset="-120"/>
              </a:rPr>
              <a:t>products</a:t>
            </a:r>
          </a:p>
          <a:p>
            <a:pPr marL="571500" indent="-571500">
              <a:buFont typeface="Wingdings" panose="05000000000000000000" pitchFamily="2" charset="2"/>
              <a:buChar char="ü"/>
            </a:pPr>
            <a:endParaRPr lang="en-US" altLang="zh-TW" sz="2400" b="1" dirty="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en-US" altLang="zh-TW" sz="2000" b="1" dirty="0" smtClean="0">
                <a:latin typeface="微軟正黑體" panose="020B0604030504040204" pitchFamily="34" charset="-120"/>
                <a:ea typeface="微軟正黑體" panose="020B0604030504040204" pitchFamily="34" charset="-120"/>
              </a:rPr>
              <a:t>Includes </a:t>
            </a:r>
            <a:r>
              <a:rPr lang="en-US" altLang="zh-TW" sz="2000" b="1" dirty="0">
                <a:latin typeface="微軟正黑體" panose="020B0604030504040204" pitchFamily="34" charset="-120"/>
                <a:ea typeface="微軟正黑體" panose="020B0604030504040204" pitchFamily="34" charset="-120"/>
              </a:rPr>
              <a:t>skin care, beauty, body slimming, personal care, maternal and child care and </a:t>
            </a:r>
            <a:r>
              <a:rPr lang="en-US" altLang="zh-TW" sz="2000" b="1" dirty="0" smtClean="0">
                <a:latin typeface="微軟正黑體" panose="020B0604030504040204" pitchFamily="34" charset="-120"/>
                <a:ea typeface="微軟正黑體" panose="020B0604030504040204" pitchFamily="34" charset="-120"/>
              </a:rPr>
              <a:t>etc.</a:t>
            </a:r>
            <a:endParaRPr lang="en-US" altLang="zh-TW" sz="2000" b="1" dirty="0">
              <a:latin typeface="微軟正黑體" panose="020B0604030504040204" pitchFamily="34" charset="-120"/>
              <a:ea typeface="微軟正黑體" panose="020B0604030504040204" pitchFamily="34" charset="-120"/>
            </a:endParaRPr>
          </a:p>
        </p:txBody>
      </p:sp>
      <p:pic>
        <p:nvPicPr>
          <p:cNvPr id="3083" name="Picture 11" descr="C:\Users\bivyw\Desktop\confernce temp\53c4c73a3e70a.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4543354" y="789282"/>
            <a:ext cx="3732510" cy="763747"/>
          </a:xfrm>
          <a:prstGeom prst="roundRect">
            <a:avLst>
              <a:gd name="adj" fmla="val 8594"/>
            </a:avLst>
          </a:prstGeom>
          <a:solidFill>
            <a:srgbClr val="FFFFFF">
              <a:shade val="85000"/>
            </a:srgbClr>
          </a:solidFill>
          <a:ln>
            <a:noFill/>
          </a:ln>
          <a:effectLst/>
          <a:extLst/>
        </p:spPr>
      </p:pic>
    </p:spTree>
    <p:extLst>
      <p:ext uri="{BB962C8B-B14F-4D97-AF65-F5344CB8AC3E}">
        <p14:creationId xmlns="" xmlns:p14="http://schemas.microsoft.com/office/powerpoint/2010/main" val="3299835300"/>
      </p:ext>
    </p:extLst>
  </p:cSld>
  <p:clrMapOvr>
    <a:masterClrMapping/>
  </p:clrMapOvr>
  <mc:AlternateContent xmlns:mc="http://schemas.openxmlformats.org/markup-compatibility/2006">
    <mc:Choice xmlns="" xmlns:p14="http://schemas.microsoft.com/office/powerpoint/2010/main" Requires="p14">
      <p:transition spd="slow" p14:dur="2000">
        <p14:prism dir="u" isContent="1"/>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descr="C:\Users\bivyw\Desktop\confernce temp\ranking-840x417.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202964" cy="6858000"/>
          </a:xfrm>
          <a:prstGeom prst="rect">
            <a:avLst/>
          </a:prstGeom>
          <a:noFill/>
          <a:ln>
            <a:noFill/>
          </a:ln>
          <a:extLst>
            <a:ext uri="{909E8E84-426E-40DD-AFC4-6F175D3DCCD1}">
              <a14:hiddenFill xmlns="" xmlns:a14="http://schemas.microsoft.com/office/drawing/2010/main">
                <a:solidFill>
                  <a:srgbClr val="FFFFFF"/>
                </a:solidFill>
              </a14:hiddenFill>
            </a:ext>
          </a:extLst>
        </p:spPr>
      </p:pic>
      <p:sp>
        <p:nvSpPr>
          <p:cNvPr id="7" name="Rectangle 6"/>
          <p:cNvSpPr/>
          <p:nvPr/>
        </p:nvSpPr>
        <p:spPr>
          <a:xfrm>
            <a:off x="0" y="0"/>
            <a:ext cx="12298890" cy="6896100"/>
          </a:xfrm>
          <a:prstGeom prst="rect">
            <a:avLst/>
          </a:prstGeom>
          <a:gradFill flip="none" rotWithShape="1">
            <a:gsLst>
              <a:gs pos="0">
                <a:srgbClr val="000000">
                  <a:alpha val="80000"/>
                </a:srgbClr>
              </a:gs>
              <a:gs pos="48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latin typeface="微軟正黑體" panose="020B0604030504040204" pitchFamily="34" charset="-120"/>
              <a:ea typeface="微軟正黑體" panose="020B0604030504040204" pitchFamily="34" charset="-120"/>
            </a:endParaRPr>
          </a:p>
        </p:txBody>
      </p:sp>
      <p:sp>
        <p:nvSpPr>
          <p:cNvPr id="6" name="TextBox 5"/>
          <p:cNvSpPr txBox="1"/>
          <p:nvPr/>
        </p:nvSpPr>
        <p:spPr>
          <a:xfrm>
            <a:off x="2594951" y="2336315"/>
            <a:ext cx="7013062" cy="46166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endParaRPr lang="en-US" altLang="zh-TW" sz="2400" b="1" dirty="0">
              <a:latin typeface="微軟正黑體" panose="020B0604030504040204" pitchFamily="34" charset="-120"/>
              <a:ea typeface="微軟正黑體" panose="020B0604030504040204" pitchFamily="34" charset="-120"/>
            </a:endParaRPr>
          </a:p>
        </p:txBody>
      </p:sp>
      <p:grpSp>
        <p:nvGrpSpPr>
          <p:cNvPr id="3" name="Group 2"/>
          <p:cNvGrpSpPr/>
          <p:nvPr/>
        </p:nvGrpSpPr>
        <p:grpSpPr>
          <a:xfrm>
            <a:off x="5020251" y="503148"/>
            <a:ext cx="2491120" cy="1210874"/>
            <a:chOff x="4934857" y="413998"/>
            <a:chExt cx="3128056" cy="1520474"/>
          </a:xfrm>
        </p:grpSpPr>
        <p:pic>
          <p:nvPicPr>
            <p:cNvPr id="4098" name="Picture 2" descr="C:\Users\bivyw\Desktop\confernce temp\service_logo_133x40.gif"/>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934857" y="413998"/>
              <a:ext cx="3128056" cy="94076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4934857" y="1354767"/>
              <a:ext cx="3128056" cy="57970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zh-TW" altLang="en-US" sz="2400" b="1" dirty="0">
                  <a:latin typeface="微軟正黑體" panose="020B0604030504040204" pitchFamily="34" charset="-120"/>
                  <a:ea typeface="微軟正黑體" panose="020B0604030504040204" pitchFamily="34" charset="-120"/>
                </a:rPr>
                <a:t>日本樂天市場</a:t>
              </a:r>
              <a:endParaRPr lang="en-US" sz="2400" b="1" dirty="0" smtClean="0">
                <a:latin typeface="微軟正黑體" panose="020B0604030504040204" pitchFamily="34" charset="-120"/>
                <a:ea typeface="微軟正黑體" panose="020B0604030504040204" pitchFamily="34" charset="-120"/>
              </a:endParaRPr>
            </a:p>
          </p:txBody>
        </p:sp>
      </p:grpSp>
      <p:sp>
        <p:nvSpPr>
          <p:cNvPr id="8" name="TextBox 7"/>
          <p:cNvSpPr txBox="1"/>
          <p:nvPr/>
        </p:nvSpPr>
        <p:spPr>
          <a:xfrm>
            <a:off x="2599372" y="2336315"/>
            <a:ext cx="7013062" cy="2862322"/>
          </a:xfrm>
          <a:prstGeom prst="rect">
            <a:avLst/>
          </a:prstGeom>
          <a:solidFill>
            <a:schemeClr val="bg1">
              <a:alpha val="94000"/>
            </a:schemeClr>
          </a:solidFill>
          <a:effectLst>
            <a:outerShdw blurRad="50800" dist="38100" dir="5400000" algn="t" rotWithShape="0">
              <a:prstClr val="black">
                <a:alpha val="40000"/>
              </a:prstClr>
            </a:outerShdw>
          </a:effectLst>
        </p:spPr>
        <p:txBody>
          <a:bodyPr wrap="square" rtlCol="0">
            <a:spAutoFit/>
          </a:bodyPr>
          <a:lstStyle/>
          <a:p>
            <a:pPr algn="ctr"/>
            <a:r>
              <a:rPr lang="en-US" altLang="zh-TW" sz="2000" b="1" dirty="0" smtClean="0">
                <a:latin typeface="微軟正黑體" panose="020B0604030504040204" pitchFamily="34" charset="-120"/>
                <a:ea typeface="微軟正黑體" panose="020B0604030504040204" pitchFamily="34" charset="-120"/>
              </a:rPr>
              <a:t>[Online Shop]</a:t>
            </a:r>
            <a:endParaRPr lang="en-US" altLang="zh-TW" sz="2000" b="1" dirty="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endParaRPr lang="en-US" altLang="zh-TW" sz="2000" b="1" dirty="0" smtClean="0">
              <a:solidFill>
                <a:srgbClr val="0070C0"/>
              </a:solidFill>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en-US" altLang="zh-TW" sz="2000" b="1" dirty="0">
                <a:latin typeface="微軟正黑體" panose="020B0604030504040204" pitchFamily="34" charset="-120"/>
                <a:ea typeface="微軟正黑體" panose="020B0604030504040204" pitchFamily="34" charset="-120"/>
              </a:rPr>
              <a:t>Japan's No. 1 Internet shopping </a:t>
            </a:r>
            <a:r>
              <a:rPr lang="en-US" altLang="zh-TW" sz="2000" b="1" dirty="0" smtClean="0">
                <a:latin typeface="微軟正黑體" panose="020B0604030504040204" pitchFamily="34" charset="-120"/>
                <a:ea typeface="微軟正黑體" panose="020B0604030504040204" pitchFamily="34" charset="-120"/>
              </a:rPr>
              <a:t>mall</a:t>
            </a:r>
          </a:p>
          <a:p>
            <a:pPr marL="571500" indent="-571500">
              <a:buFont typeface="Wingdings" panose="05000000000000000000" pitchFamily="2" charset="2"/>
              <a:buChar char="ü"/>
            </a:pPr>
            <a:endParaRPr lang="en-US" altLang="zh-TW" sz="2000" b="1" dirty="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endParaRPr lang="en-US" altLang="zh-TW" sz="2000" b="1" dirty="0">
              <a:latin typeface="微軟正黑體" panose="020B0604030504040204" pitchFamily="34" charset="-120"/>
              <a:ea typeface="微軟正黑體" panose="020B0604030504040204" pitchFamily="34" charset="-120"/>
            </a:endParaRPr>
          </a:p>
          <a:p>
            <a:pPr marL="571500" indent="-571500">
              <a:buFont typeface="Wingdings" panose="05000000000000000000" pitchFamily="2" charset="2"/>
              <a:buChar char="ü"/>
            </a:pPr>
            <a:r>
              <a:rPr lang="en-US" altLang="zh-TW" sz="2000" b="1" dirty="0">
                <a:latin typeface="微軟正黑體" panose="020B0604030504040204" pitchFamily="34" charset="-120"/>
                <a:ea typeface="微軟正黑體" panose="020B0604030504040204" pitchFamily="34" charset="-120"/>
              </a:rPr>
              <a:t>Japan's No. 1 Internet and Japan's popular online shopping site, including popular women's and men's accessories, </a:t>
            </a:r>
            <a:r>
              <a:rPr lang="en-US" altLang="zh-TW" sz="2000" b="1" dirty="0" smtClean="0">
                <a:latin typeface="微軟正黑體" panose="020B0604030504040204" pitchFamily="34" charset="-120"/>
                <a:ea typeface="微軟正黑體" panose="020B0604030504040204" pitchFamily="34" charset="-120"/>
              </a:rPr>
              <a:t>group-buy </a:t>
            </a:r>
            <a:r>
              <a:rPr lang="en-US" altLang="zh-TW" sz="2000" b="1" dirty="0">
                <a:latin typeface="微軟正黑體" panose="020B0604030504040204" pitchFamily="34" charset="-120"/>
                <a:ea typeface="微軟正黑體" panose="020B0604030504040204" pitchFamily="34" charset="-120"/>
              </a:rPr>
              <a:t>food, brand-name products and electronic </a:t>
            </a:r>
            <a:r>
              <a:rPr lang="en-US" altLang="zh-TW" sz="2000" b="1" dirty="0" smtClean="0">
                <a:latin typeface="微軟正黑體" panose="020B0604030504040204" pitchFamily="34" charset="-120"/>
                <a:ea typeface="微軟正黑體" panose="020B0604030504040204" pitchFamily="34" charset="-120"/>
              </a:rPr>
              <a:t>products</a:t>
            </a:r>
            <a:endParaRPr lang="en-US" altLang="zh-TW" sz="2000" b="1" dirty="0">
              <a:latin typeface="微軟正黑體" panose="020B0604030504040204" pitchFamily="34" charset="-120"/>
              <a:ea typeface="微軟正黑體" panose="020B0604030504040204" pitchFamily="34" charset="-120"/>
            </a:endParaRPr>
          </a:p>
        </p:txBody>
      </p:sp>
    </p:spTree>
    <p:extLst>
      <p:ext uri="{BB962C8B-B14F-4D97-AF65-F5344CB8AC3E}">
        <p14:creationId xmlns="" xmlns:p14="http://schemas.microsoft.com/office/powerpoint/2010/main" val="1101919910"/>
      </p:ext>
    </p:extLst>
  </p:cSld>
  <p:clrMapOvr>
    <a:masterClrMapping/>
  </p:clrMapOvr>
  <mc:AlternateContent xmlns:mc="http://schemas.openxmlformats.org/markup-compatibility/2006">
    <mc:Choice xmlns=""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29126" y="0"/>
            <a:ext cx="12133748" cy="25329203"/>
          </a:xfrm>
          <a:prstGeom prst="rect">
            <a:avLst/>
          </a:prstGeom>
        </p:spPr>
      </p:pic>
    </p:spTree>
    <p:extLst>
      <p:ext uri="{BB962C8B-B14F-4D97-AF65-F5344CB8AC3E}">
        <p14:creationId xmlns="" xmlns:p14="http://schemas.microsoft.com/office/powerpoint/2010/main" val="115764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11022E-16 2.22222E-6 L 1.11022E-16 -0.70509 " pathEditMode="relative" rAng="0" ptsTypes="AA">
                                      <p:cBhvr>
                                        <p:cTn id="6" dur="3000" fill="hold"/>
                                        <p:tgtEl>
                                          <p:spTgt spid="2"/>
                                        </p:tgtEl>
                                        <p:attrNameLst>
                                          <p:attrName>ppt_x</p:attrName>
                                          <p:attrName>ppt_y</p:attrName>
                                        </p:attrNameLst>
                                      </p:cBhvr>
                                      <p:rCtr x="0" y="-3525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 -0.70509 L 0 -1.85741 " pathEditMode="relative" rAng="0" ptsTypes="AA">
                                      <p:cBhvr>
                                        <p:cTn id="10" dur="3000" fill="hold"/>
                                        <p:tgtEl>
                                          <p:spTgt spid="2"/>
                                        </p:tgtEl>
                                        <p:attrNameLst>
                                          <p:attrName>ppt_x</p:attrName>
                                          <p:attrName>ppt_y</p:attrName>
                                        </p:attrNameLst>
                                      </p:cBhvr>
                                      <p:rCtr x="0" y="-57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556476" y="-118242"/>
            <a:ext cx="13304952" cy="709448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90455616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latin typeface="+mn-lt"/>
            </a:endParaRPr>
          </a:p>
        </p:txBody>
      </p:sp>
      <p:sp>
        <p:nvSpPr>
          <p:cNvPr id="3" name="Subtitle 2"/>
          <p:cNvSpPr>
            <a:spLocks noGrp="1"/>
          </p:cNvSpPr>
          <p:nvPr>
            <p:ph type="subTitle" idx="1"/>
          </p:nvPr>
        </p:nvSpPr>
        <p:spPr/>
        <p:txBody>
          <a:bodyPr/>
          <a:lstStyle/>
          <a:p>
            <a:endParaRPr lang="en-US"/>
          </a:p>
        </p:txBody>
      </p:sp>
      <p:grpSp>
        <p:nvGrpSpPr>
          <p:cNvPr id="4" name="Group 3"/>
          <p:cNvGrpSpPr/>
          <p:nvPr/>
        </p:nvGrpSpPr>
        <p:grpSpPr>
          <a:xfrm>
            <a:off x="0" y="-1"/>
            <a:ext cx="12192000" cy="6857364"/>
            <a:chOff x="0" y="-1"/>
            <a:chExt cx="12192000" cy="6857364"/>
          </a:xfrm>
        </p:grpSpPr>
        <p:pic>
          <p:nvPicPr>
            <p:cNvPr id="1026" name="Picture 2" descr="C:\Users\bivyw\Desktop\confernce temp\shutterstock_132344318.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1"/>
              <a:ext cx="10287000" cy="6857364"/>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2" descr="C:\Users\bivyw\Desktop\confernce temp\shutterstock_132344318.jpg"/>
            <p:cNvPicPr>
              <a:picLocks noChangeAspect="1" noChangeArrowheads="1"/>
            </p:cNvPicPr>
            <p:nvPr/>
          </p:nvPicPr>
          <p:blipFill rotWithShape="1">
            <a:blip r:embed="rId2">
              <a:extLst>
                <a:ext uri="{28A0092B-C50C-407E-A947-70E740481C1C}">
                  <a14:useLocalDpi xmlns="" xmlns:a14="http://schemas.microsoft.com/office/drawing/2010/main" val="0"/>
                </a:ext>
              </a:extLst>
            </a:blip>
            <a:srcRect l="34444"/>
            <a:stretch/>
          </p:blipFill>
          <p:spPr bwMode="auto">
            <a:xfrm>
              <a:off x="3543300" y="-1"/>
              <a:ext cx="8648700" cy="6857364"/>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8" name="Rectangle 7"/>
          <p:cNvSpPr/>
          <p:nvPr/>
        </p:nvSpPr>
        <p:spPr>
          <a:xfrm>
            <a:off x="0" y="-56864"/>
            <a:ext cx="12298890" cy="6896100"/>
          </a:xfrm>
          <a:prstGeom prst="rect">
            <a:avLst/>
          </a:prstGeom>
          <a:gradFill flip="none" rotWithShape="1">
            <a:gsLst>
              <a:gs pos="0">
                <a:srgbClr val="000000">
                  <a:alpha val="80000"/>
                </a:srgbClr>
              </a:gs>
              <a:gs pos="9000">
                <a:srgbClr val="000000">
                  <a:alpha val="44000"/>
                </a:srgb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6879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2F2F2"/>
              </a:solidFill>
              <a:effectLst/>
              <a:uLnTx/>
              <a:uFillTx/>
              <a:ea typeface="+mn-ea"/>
              <a:cs typeface="+mn-cs"/>
            </a:endParaRPr>
          </a:p>
        </p:txBody>
      </p:sp>
      <p:sp>
        <p:nvSpPr>
          <p:cNvPr id="6" name="TextBox 5"/>
          <p:cNvSpPr txBox="1"/>
          <p:nvPr/>
        </p:nvSpPr>
        <p:spPr>
          <a:xfrm>
            <a:off x="3981450" y="1177924"/>
            <a:ext cx="7905750" cy="52322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altLang="zh-TW" sz="2800" b="1" dirty="0" smtClean="0">
                <a:solidFill>
                  <a:schemeClr val="bg1"/>
                </a:solidFill>
                <a:ea typeface="微軟正黑體" panose="020B0604030504040204" pitchFamily="34" charset="-120"/>
              </a:rPr>
              <a:t>1.</a:t>
            </a:r>
            <a:r>
              <a:rPr lang="zh-TW" altLang="en-US" sz="2800" b="1" dirty="0" smtClean="0">
                <a:solidFill>
                  <a:schemeClr val="bg1"/>
                </a:solidFill>
                <a:ea typeface="微軟正黑體" panose="020B0604030504040204" pitchFamily="34" charset="-120"/>
              </a:rPr>
              <a:t> </a:t>
            </a:r>
            <a:r>
              <a:rPr lang="en-US" altLang="zh-TW" sz="2800" b="1" dirty="0" smtClean="0">
                <a:solidFill>
                  <a:schemeClr val="bg1"/>
                </a:solidFill>
                <a:ea typeface="微軟正黑體" panose="020B0604030504040204" pitchFamily="34" charset="-120"/>
              </a:rPr>
              <a:t>Just </a:t>
            </a:r>
            <a:r>
              <a:rPr lang="en-US" altLang="zh-TW" sz="2800" b="1" dirty="0">
                <a:solidFill>
                  <a:schemeClr val="bg1"/>
                </a:solidFill>
                <a:ea typeface="微軟正黑體" panose="020B0604030504040204" pitchFamily="34" charset="-120"/>
              </a:rPr>
              <a:t>continue what you normally do every day</a:t>
            </a:r>
            <a:endParaRPr lang="en-US" sz="2800" b="1" dirty="0" smtClean="0">
              <a:solidFill>
                <a:schemeClr val="bg1"/>
              </a:solidFill>
              <a:ea typeface="微軟正黑體" panose="020B0604030504040204" pitchFamily="34" charset="-120"/>
            </a:endParaRPr>
          </a:p>
        </p:txBody>
      </p:sp>
      <p:sp>
        <p:nvSpPr>
          <p:cNvPr id="9" name="TextBox 8"/>
          <p:cNvSpPr txBox="1"/>
          <p:nvPr/>
        </p:nvSpPr>
        <p:spPr>
          <a:xfrm>
            <a:off x="3981450" y="1924336"/>
            <a:ext cx="7162800" cy="523220"/>
          </a:xfrm>
          <a:prstGeom prst="rect">
            <a:avLst/>
          </a:prstGeom>
          <a:noFill/>
          <a:effectLst>
            <a:outerShdw blurRad="50800" dist="38100" dir="5400000" algn="t" rotWithShape="0">
              <a:prstClr val="black">
                <a:alpha val="40000"/>
              </a:prstClr>
            </a:outerShdw>
          </a:effectLst>
        </p:spPr>
        <p:txBody>
          <a:bodyPr wrap="square" rtlCol="0">
            <a:spAutoFit/>
          </a:bodyPr>
          <a:lstStyle/>
          <a:p>
            <a:pPr marL="0" indent="0">
              <a:buFont typeface="Arial"/>
              <a:buNone/>
            </a:pPr>
            <a:r>
              <a:rPr lang="en-US" altLang="zh-TW" sz="2800" b="1" dirty="0" smtClean="0">
                <a:solidFill>
                  <a:schemeClr val="bg1"/>
                </a:solidFill>
                <a:ea typeface="微軟正黑體" panose="020B0604030504040204" pitchFamily="34" charset="-120"/>
              </a:rPr>
              <a:t>2.</a:t>
            </a:r>
            <a:r>
              <a:rPr lang="zh-TW" altLang="en-US" sz="2800" b="1" dirty="0" smtClean="0">
                <a:solidFill>
                  <a:schemeClr val="bg1"/>
                </a:solidFill>
                <a:ea typeface="微軟正黑體" panose="020B0604030504040204" pitchFamily="34" charset="-120"/>
              </a:rPr>
              <a:t> </a:t>
            </a:r>
            <a:r>
              <a:rPr lang="en-US" altLang="zh-TW" sz="2800" b="1" dirty="0" smtClean="0">
                <a:solidFill>
                  <a:schemeClr val="bg1"/>
                </a:solidFill>
                <a:ea typeface="微軟正黑體" panose="020B0604030504040204" pitchFamily="34" charset="-120"/>
              </a:rPr>
              <a:t>Earn Cashback</a:t>
            </a:r>
            <a:endParaRPr lang="en-US" sz="2800" b="1" dirty="0" smtClean="0">
              <a:solidFill>
                <a:schemeClr val="bg1"/>
              </a:solidFill>
              <a:ea typeface="微軟正黑體" panose="020B0604030504040204" pitchFamily="34" charset="-120"/>
            </a:endParaRPr>
          </a:p>
        </p:txBody>
      </p:sp>
      <p:sp>
        <p:nvSpPr>
          <p:cNvPr id="10" name="TextBox 9"/>
          <p:cNvSpPr txBox="1"/>
          <p:nvPr/>
        </p:nvSpPr>
        <p:spPr>
          <a:xfrm>
            <a:off x="3981450" y="2667286"/>
            <a:ext cx="7162800" cy="52322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altLang="zh-TW" sz="2800" b="1" dirty="0" smtClean="0">
                <a:solidFill>
                  <a:schemeClr val="bg1"/>
                </a:solidFill>
                <a:ea typeface="微軟正黑體" panose="020B0604030504040204" pitchFamily="34" charset="-120"/>
              </a:rPr>
              <a:t>3.</a:t>
            </a:r>
            <a:r>
              <a:rPr lang="zh-TW" altLang="en-US" sz="2800" b="1" dirty="0" smtClean="0">
                <a:solidFill>
                  <a:schemeClr val="bg1"/>
                </a:solidFill>
                <a:ea typeface="微軟正黑體" panose="020B0604030504040204" pitchFamily="34" charset="-120"/>
              </a:rPr>
              <a:t> </a:t>
            </a:r>
            <a:r>
              <a:rPr lang="en-US" altLang="zh-TW" sz="2800" b="1" smtClean="0">
                <a:solidFill>
                  <a:schemeClr val="bg1"/>
                </a:solidFill>
                <a:ea typeface="微軟正黑體" panose="020B0604030504040204" pitchFamily="34" charset="-120"/>
              </a:rPr>
              <a:t>Accumulate BV &amp; IBV</a:t>
            </a:r>
            <a:endParaRPr lang="en-US" sz="2800" b="1" dirty="0" smtClean="0">
              <a:solidFill>
                <a:schemeClr val="bg1"/>
              </a:solidFill>
              <a:ea typeface="微軟正黑體" panose="020B0604030504040204" pitchFamily="34" charset="-120"/>
            </a:endParaRPr>
          </a:p>
        </p:txBody>
      </p:sp>
      <p:sp>
        <p:nvSpPr>
          <p:cNvPr id="11" name="TextBox 10"/>
          <p:cNvSpPr txBox="1"/>
          <p:nvPr/>
        </p:nvSpPr>
        <p:spPr>
          <a:xfrm>
            <a:off x="3981450" y="3391186"/>
            <a:ext cx="7162800" cy="52322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altLang="zh-TW" sz="2800" b="1" dirty="0" smtClean="0">
                <a:solidFill>
                  <a:schemeClr val="bg1"/>
                </a:solidFill>
                <a:ea typeface="微軟正黑體" panose="020B0604030504040204" pitchFamily="34" charset="-120"/>
              </a:rPr>
              <a:t>4.</a:t>
            </a:r>
            <a:r>
              <a:rPr lang="zh-TW" altLang="en-US" sz="2800" b="1" dirty="0">
                <a:solidFill>
                  <a:schemeClr val="bg1"/>
                </a:solidFill>
                <a:ea typeface="微軟正黑體" panose="020B0604030504040204" pitchFamily="34" charset="-120"/>
              </a:rPr>
              <a:t> </a:t>
            </a:r>
            <a:r>
              <a:rPr lang="en-US" altLang="zh-TW" sz="2800" b="1" dirty="0" smtClean="0">
                <a:solidFill>
                  <a:schemeClr val="bg1"/>
                </a:solidFill>
                <a:ea typeface="微軟正黑體" panose="020B0604030504040204" pitchFamily="34" charset="-120"/>
              </a:rPr>
              <a:t>Achieve SABP</a:t>
            </a:r>
            <a:endParaRPr lang="zh-TW" altLang="en-US" sz="2800" b="1" dirty="0">
              <a:solidFill>
                <a:schemeClr val="bg1"/>
              </a:solidFill>
              <a:ea typeface="微軟正黑體" panose="020B0604030504040204" pitchFamily="34" charset="-120"/>
            </a:endParaRPr>
          </a:p>
        </p:txBody>
      </p:sp>
      <p:sp>
        <p:nvSpPr>
          <p:cNvPr id="12" name="TextBox 11"/>
          <p:cNvSpPr txBox="1"/>
          <p:nvPr/>
        </p:nvSpPr>
        <p:spPr>
          <a:xfrm>
            <a:off x="4000500" y="4076986"/>
            <a:ext cx="7162800" cy="523220"/>
          </a:xfrm>
          <a:prstGeom prst="rect">
            <a:avLst/>
          </a:prstGeom>
          <a:noFill/>
          <a:effectLst>
            <a:outerShdw blurRad="50800" dist="38100" dir="5400000" algn="t" rotWithShape="0">
              <a:prstClr val="black">
                <a:alpha val="40000"/>
              </a:prstClr>
            </a:outerShdw>
          </a:effectLst>
        </p:spPr>
        <p:txBody>
          <a:bodyPr wrap="square" rtlCol="0">
            <a:spAutoFit/>
          </a:bodyPr>
          <a:lstStyle/>
          <a:p>
            <a:pPr marL="0" indent="0">
              <a:buFont typeface="Arial"/>
              <a:buNone/>
            </a:pPr>
            <a:r>
              <a:rPr lang="en-US" altLang="zh-TW" sz="2800" b="1" dirty="0" smtClean="0">
                <a:solidFill>
                  <a:schemeClr val="bg1"/>
                </a:solidFill>
                <a:ea typeface="微軟正黑體" panose="020B0604030504040204" pitchFamily="34" charset="-120"/>
              </a:rPr>
              <a:t>5.</a:t>
            </a:r>
            <a:r>
              <a:rPr lang="zh-TW" altLang="en-US" sz="2800" b="1" dirty="0" smtClean="0">
                <a:solidFill>
                  <a:schemeClr val="bg1"/>
                </a:solidFill>
                <a:ea typeface="微軟正黑體" panose="020B0604030504040204" pitchFamily="34" charset="-120"/>
              </a:rPr>
              <a:t> </a:t>
            </a:r>
            <a:r>
              <a:rPr lang="en-US" altLang="zh-TW" sz="2800" b="1" dirty="0" smtClean="0">
                <a:solidFill>
                  <a:schemeClr val="bg1"/>
                </a:solidFill>
                <a:ea typeface="微軟正黑體" panose="020B0604030504040204" pitchFamily="34" charset="-120"/>
              </a:rPr>
              <a:t>Convert Spending into Earning</a:t>
            </a:r>
            <a:endParaRPr lang="en-US" sz="2800" b="1" dirty="0" smtClean="0">
              <a:solidFill>
                <a:schemeClr val="bg1"/>
              </a:solidFill>
              <a:ea typeface="微軟正黑體" panose="020B0604030504040204" pitchFamily="34" charset="-120"/>
            </a:endParaRPr>
          </a:p>
        </p:txBody>
      </p:sp>
      <p:sp>
        <p:nvSpPr>
          <p:cNvPr id="13" name="TextBox 12"/>
          <p:cNvSpPr txBox="1"/>
          <p:nvPr/>
        </p:nvSpPr>
        <p:spPr>
          <a:xfrm>
            <a:off x="4019550" y="4771144"/>
            <a:ext cx="7162800" cy="584775"/>
          </a:xfrm>
          <a:prstGeom prst="rect">
            <a:avLst/>
          </a:prstGeom>
          <a:noFill/>
          <a:effectLst>
            <a:outerShdw blurRad="50800" dist="38100" dir="5400000" algn="t" rotWithShape="0">
              <a:prstClr val="black">
                <a:alpha val="40000"/>
              </a:prstClr>
            </a:outerShdw>
          </a:effectLst>
        </p:spPr>
        <p:txBody>
          <a:bodyPr wrap="square" rtlCol="0">
            <a:spAutoFit/>
          </a:bodyPr>
          <a:lstStyle/>
          <a:p>
            <a:pPr marL="0" indent="0">
              <a:buFont typeface="Arial"/>
              <a:buNone/>
            </a:pPr>
            <a:r>
              <a:rPr lang="en-US" altLang="zh-TW" sz="3200" b="1" dirty="0" smtClean="0">
                <a:solidFill>
                  <a:schemeClr val="bg1"/>
                </a:solidFill>
                <a:effectLst>
                  <a:glow rad="139700">
                    <a:schemeClr val="accent5">
                      <a:satMod val="175000"/>
                      <a:alpha val="40000"/>
                    </a:schemeClr>
                  </a:glow>
                  <a:outerShdw blurRad="38100" dist="38100" dir="2700000" algn="tl">
                    <a:srgbClr val="000000">
                      <a:alpha val="43137"/>
                    </a:srgbClr>
                  </a:outerShdw>
                </a:effectLst>
                <a:ea typeface="微軟正黑體" panose="020B0604030504040204" pitchFamily="34" charset="-120"/>
              </a:rPr>
              <a:t>Remember, Shopping is happy</a:t>
            </a:r>
            <a:endParaRPr lang="en-US" sz="3200" b="1" dirty="0" smtClean="0">
              <a:solidFill>
                <a:schemeClr val="bg1"/>
              </a:solidFill>
              <a:effectLst>
                <a:glow rad="139700">
                  <a:schemeClr val="accent5">
                    <a:satMod val="175000"/>
                    <a:alpha val="40000"/>
                  </a:schemeClr>
                </a:glow>
                <a:outerShdw blurRad="38100" dist="38100" dir="2700000" algn="tl">
                  <a:srgbClr val="000000">
                    <a:alpha val="43137"/>
                  </a:srgbClr>
                </a:outerShdw>
              </a:effectLst>
              <a:ea typeface="微軟正黑體" panose="020B0604030504040204" pitchFamily="34" charset="-120"/>
            </a:endParaRPr>
          </a:p>
        </p:txBody>
      </p:sp>
    </p:spTree>
    <p:extLst>
      <p:ext uri="{BB962C8B-B14F-4D97-AF65-F5344CB8AC3E}">
        <p14:creationId xmlns="" xmlns:p14="http://schemas.microsoft.com/office/powerpoint/2010/main" val="114949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grpSp>
        <p:nvGrpSpPr>
          <p:cNvPr id="6" name="Group 5"/>
          <p:cNvGrpSpPr/>
          <p:nvPr/>
        </p:nvGrpSpPr>
        <p:grpSpPr>
          <a:xfrm>
            <a:off x="0" y="0"/>
            <a:ext cx="12192000" cy="6858000"/>
            <a:chOff x="0" y="0"/>
            <a:chExt cx="12192000" cy="6858000"/>
          </a:xfrm>
        </p:grpSpPr>
        <p:pic>
          <p:nvPicPr>
            <p:cNvPr id="2050" name="Picture 2" descr="C:\Users\bivyw\Desktop\confernce temp\win.jpg"/>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1161144" y="1019629"/>
              <a:ext cx="3338286" cy="1862048"/>
            </a:xfrm>
            <a:prstGeom prst="rect">
              <a:avLst/>
            </a:prstGeom>
            <a:noFill/>
            <a:effectLst>
              <a:outerShdw blurRad="50800" dist="38100" dir="5400000" algn="t" rotWithShape="0">
                <a:prstClr val="black">
                  <a:alpha val="40000"/>
                </a:prstClr>
              </a:outerShdw>
            </a:effectLst>
            <a:scene3d>
              <a:camera prst="isometricOffAxis1Right"/>
              <a:lightRig rig="threePt" dir="t"/>
            </a:scene3d>
          </p:spPr>
          <p:txBody>
            <a:bodyPr wrap="square" rtlCol="0">
              <a:spAutoFit/>
            </a:bodyPr>
            <a:lstStyle/>
            <a:p>
              <a:pPr marL="0" indent="0" algn="ctr">
                <a:buFont typeface="Arial"/>
                <a:buNone/>
              </a:pPr>
              <a:r>
                <a:rPr lang="en-US" altLang="zh-TW" sz="11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4X</a:t>
              </a:r>
              <a:endPar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endParaRPr>
            </a:p>
          </p:txBody>
        </p:sp>
      </p:grpSp>
    </p:spTree>
    <p:extLst>
      <p:ext uri="{BB962C8B-B14F-4D97-AF65-F5344CB8AC3E}">
        <p14:creationId xmlns="" xmlns:p14="http://schemas.microsoft.com/office/powerpoint/2010/main" val="4183325745"/>
      </p:ext>
    </p:extLst>
  </p:cSld>
  <p:clrMapOvr>
    <a:masterClrMapping/>
  </p:clrMapOvr>
  <mc:AlternateContent xmlns:mc="http://schemas.openxmlformats.org/markup-compatibility/2006">
    <mc:Choice xmlns=""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C:\Users\bivyw\Desktop\confernce temp\4uiDTb.jpg"/>
          <p:cNvPicPr>
            <a:picLocks noChangeAspect="1" noChangeArrowheads="1"/>
          </p:cNvPicPr>
          <p:nvPr/>
        </p:nvPicPr>
        <p:blipFill>
          <a:blip r:embed="rId2">
            <a:extLst>
              <a:ext uri="{BEBA8EAE-BF5A-486C-A8C5-ECC9F3942E4B}">
                <a14:imgProps xmlns="" xmlns:a14="http://schemas.microsoft.com/office/drawing/2010/main">
                  <a14:imgLayer r:embed="rId3">
                    <a14:imgEffect>
                      <a14:colorTemperature colorTemp="5900"/>
                    </a14:imgEffect>
                  </a14:imgLayer>
                </a14:imgProps>
              </a:ext>
              <a:ext uri="{28A0092B-C50C-407E-A947-70E740481C1C}">
                <a14:useLocalDpi xmlns=""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8197" name="Picture 5" descr="C:\Users\bivyw\Desktop\confernce temp\Gift-High-Quality-PNG.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88958" y="4269802"/>
            <a:ext cx="2242185" cy="2493208"/>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5" descr="C:\Users\bivyw\Desktop\confernce temp\Gift-High-Quality-PNG.pn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2007393" y="5269586"/>
            <a:ext cx="1316378" cy="1463752"/>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itle 8"/>
          <p:cNvSpPr txBox="1">
            <a:spLocks/>
          </p:cNvSpPr>
          <p:nvPr/>
        </p:nvSpPr>
        <p:spPr>
          <a:xfrm>
            <a:off x="2119086" y="2325917"/>
            <a:ext cx="7953828" cy="2206166"/>
          </a:xfrm>
          <a:prstGeom prst="rect">
            <a:avLst/>
          </a:prstGeom>
        </p:spPr>
        <p:txBody>
          <a:bodyPr anchor="ctr" anchorCtr="0">
            <a:scene3d>
              <a:camera prst="orthographicFront"/>
              <a:lightRig rig="balanced" dir="t">
                <a:rot lat="0" lon="0" rev="2100000"/>
              </a:lightRig>
            </a:scene3d>
            <a:sp3d extrusionH="57150" prstMaterial="metal">
              <a:bevelT w="38100" h="25400"/>
              <a:contourClr>
                <a:schemeClr val="bg2"/>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4000" b="1" dirty="0" smtClean="0">
                <a:ln w="50800"/>
                <a:solidFill>
                  <a:schemeClr val="bg1">
                    <a:shade val="50000"/>
                  </a:schemeClr>
                </a:solidFill>
                <a:latin typeface="微軟正黑體" panose="020B0604030504040204" pitchFamily="34" charset="-120"/>
                <a:ea typeface="微軟正黑體" panose="020B0604030504040204" pitchFamily="34" charset="-120"/>
                <a:cs typeface="Arial Unicode MS" pitchFamily="34" charset="-120"/>
              </a:rPr>
              <a:t>Partner Store Lucky Draw</a:t>
            </a:r>
          </a:p>
          <a:p>
            <a:pPr algn="ctr"/>
            <a:r>
              <a:rPr lang="en-US" altLang="zh-TW" sz="4000" b="1" dirty="0" smtClean="0">
                <a:ln w="50800"/>
                <a:solidFill>
                  <a:schemeClr val="bg1">
                    <a:shade val="50000"/>
                  </a:schemeClr>
                </a:solidFill>
                <a:latin typeface="微軟正黑體" panose="020B0604030504040204" pitchFamily="34" charset="-120"/>
                <a:ea typeface="微軟正黑體" panose="020B0604030504040204" pitchFamily="34" charset="-120"/>
                <a:cs typeface="Arial Unicode MS" pitchFamily="34" charset="-120"/>
              </a:rPr>
              <a:t>Will be held after lunch at 2:30pm</a:t>
            </a:r>
            <a:endParaRPr lang="en-US" sz="4000" b="1" dirty="0">
              <a:ln w="50800"/>
              <a:solidFill>
                <a:schemeClr val="bg1">
                  <a:shade val="50000"/>
                </a:schemeClr>
              </a:solidFill>
              <a:latin typeface="微軟正黑體" panose="020B0604030504040204" pitchFamily="34" charset="-120"/>
              <a:ea typeface="微軟正黑體" panose="020B0604030504040204" pitchFamily="34" charset="-120"/>
              <a:cs typeface="Arial Unicode MS" pitchFamily="34" charset="-120"/>
            </a:endParaRPr>
          </a:p>
        </p:txBody>
      </p:sp>
    </p:spTree>
    <p:extLst>
      <p:ext uri="{BB962C8B-B14F-4D97-AF65-F5344CB8AC3E}">
        <p14:creationId xmlns="" xmlns:p14="http://schemas.microsoft.com/office/powerpoint/2010/main" val="1274879148"/>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grpSp>
        <p:nvGrpSpPr>
          <p:cNvPr id="11" name="Group 10"/>
          <p:cNvGrpSpPr/>
          <p:nvPr/>
        </p:nvGrpSpPr>
        <p:grpSpPr>
          <a:xfrm>
            <a:off x="195648" y="-377370"/>
            <a:ext cx="11625942" cy="7405234"/>
            <a:chOff x="1121153" y="340300"/>
            <a:chExt cx="8808585" cy="6687563"/>
          </a:xfrm>
        </p:grpSpPr>
        <p:pic>
          <p:nvPicPr>
            <p:cNvPr id="21" name="Picture 8" descr="C:\Users\bivyw\Desktop\confernce temp\winwin.jpg"/>
            <p:cNvPicPr>
              <a:picLocks noChangeAspect="1" noChangeArrowheads="1"/>
            </p:cNvPicPr>
            <p:nvPr/>
          </p:nvPicPr>
          <p:blipFill>
            <a:blip r:embed="rId2">
              <a:lum bright="70000" contrast="-70000"/>
              <a:extLst>
                <a:ext uri="{BEBA8EAE-BF5A-486C-A8C5-ECC9F3942E4B}">
                  <a14:imgProps xmlns="" xmlns:a14="http://schemas.microsoft.com/office/drawing/2010/main">
                    <a14:imgLayer r:embed="rId3">
                      <a14:imgEffect>
                        <a14:backgroundRemoval t="9581" b="93713" l="3600" r="99000"/>
                      </a14:imgEffect>
                      <a14:imgEffect>
                        <a14:artisticTexturizer/>
                      </a14:imgEffect>
                    </a14:imgLayer>
                  </a14:imgProps>
                </a:ext>
                <a:ext uri="{28A0092B-C50C-407E-A947-70E740481C1C}">
                  <a14:useLocalDpi xmlns="" xmlns:a14="http://schemas.microsoft.com/office/drawing/2010/main" val="0"/>
                </a:ext>
              </a:extLst>
            </a:blip>
            <a:srcRect/>
            <a:stretch>
              <a:fillRect/>
            </a:stretch>
          </p:blipFill>
          <p:spPr bwMode="auto">
            <a:xfrm>
              <a:off x="1121153" y="2786063"/>
              <a:ext cx="6350001" cy="4241800"/>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C:\Users\bivyw\Desktop\confernce temp\winwin.jpg"/>
            <p:cNvPicPr>
              <a:picLocks noChangeAspect="1" noChangeArrowheads="1"/>
            </p:cNvPicPr>
            <p:nvPr/>
          </p:nvPicPr>
          <p:blipFill>
            <a:blip r:embed="rId2">
              <a:lum bright="70000" contrast="-70000"/>
              <a:extLst>
                <a:ext uri="{BEBA8EAE-BF5A-486C-A8C5-ECC9F3942E4B}">
                  <a14:imgProps xmlns="" xmlns:a14="http://schemas.microsoft.com/office/drawing/2010/main">
                    <a14:imgLayer r:embed="rId3">
                      <a14:imgEffect>
                        <a14:backgroundRemoval t="9581" b="93713" l="3600" r="99000"/>
                      </a14:imgEffect>
                      <a14:imgEffect>
                        <a14:artisticTexturizer/>
                      </a14:imgEffect>
                    </a14:imgLayer>
                  </a14:imgProps>
                </a:ext>
                <a:ext uri="{28A0092B-C50C-407E-A947-70E740481C1C}">
                  <a14:useLocalDpi xmlns="" xmlns:a14="http://schemas.microsoft.com/office/drawing/2010/main" val="0"/>
                </a:ext>
              </a:extLst>
            </a:blip>
            <a:srcRect/>
            <a:stretch>
              <a:fillRect/>
            </a:stretch>
          </p:blipFill>
          <p:spPr bwMode="auto">
            <a:xfrm>
              <a:off x="3579737" y="340300"/>
              <a:ext cx="6350001" cy="4241800"/>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1027" name="Picture 3" descr="C:\Users\bivyw\Desktop\confernce temp\puzzle-4figuren-1024x926.jpg"/>
          <p:cNvPicPr>
            <a:picLocks noChangeAspect="1" noChangeArrowheads="1"/>
          </p:cNvPicPr>
          <p:nvPr/>
        </p:nvPicPr>
        <p:blipFill>
          <a:blip r:embed="rId4">
            <a:extLst>
              <a:ext uri="{BEBA8EAE-BF5A-486C-A8C5-ECC9F3942E4B}">
                <a14:imgProps xmlns="" xmlns:a14="http://schemas.microsoft.com/office/drawing/2010/main">
                  <a14:imgLayer r:embed="rId5">
                    <a14:imgEffect>
                      <a14:backgroundRemoval t="648" b="100000" l="0" r="100000"/>
                    </a14:imgEffect>
                  </a14:imgLayer>
                </a14:imgProps>
              </a:ext>
              <a:ext uri="{28A0092B-C50C-407E-A947-70E740481C1C}">
                <a14:useLocalDpi xmlns="" xmlns:a14="http://schemas.microsoft.com/office/drawing/2010/main" val="0"/>
              </a:ext>
            </a:extLst>
          </a:blip>
          <a:srcRect/>
          <a:stretch>
            <a:fillRect/>
          </a:stretch>
        </p:blipFill>
        <p:spPr bwMode="auto">
          <a:xfrm>
            <a:off x="3512609" y="2128209"/>
            <a:ext cx="4876800" cy="4410075"/>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1135118" y="1702999"/>
            <a:ext cx="3823666" cy="461665"/>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TW" sz="2400" b="1" dirty="0" smtClean="0">
                <a:ln w="1905"/>
                <a:solidFill>
                  <a:srgbClr val="0070C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Market Hong Kong</a:t>
            </a:r>
            <a:endParaRPr lang="en-US" sz="2400" b="1" dirty="0">
              <a:ln w="1905"/>
              <a:solidFill>
                <a:srgbClr val="0070C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endParaRPr>
          </a:p>
        </p:txBody>
      </p:sp>
      <p:sp>
        <p:nvSpPr>
          <p:cNvPr id="16" name="TextBox 15"/>
          <p:cNvSpPr txBox="1"/>
          <p:nvPr/>
        </p:nvSpPr>
        <p:spPr>
          <a:xfrm>
            <a:off x="7475006" y="5345983"/>
            <a:ext cx="2757565" cy="461665"/>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TW" sz="2400" b="1" dirty="0" smtClean="0">
                <a:ln w="1905"/>
                <a:solidFill>
                  <a:srgbClr val="0070C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UFO</a:t>
            </a:r>
            <a:endParaRPr lang="zh-TW" altLang="en-US" sz="2400" b="1" dirty="0">
              <a:ln w="1905"/>
              <a:solidFill>
                <a:srgbClr val="0070C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endParaRPr>
          </a:p>
        </p:txBody>
      </p:sp>
      <p:sp>
        <p:nvSpPr>
          <p:cNvPr id="17" name="TextBox 16"/>
          <p:cNvSpPr txBox="1"/>
          <p:nvPr/>
        </p:nvSpPr>
        <p:spPr>
          <a:xfrm>
            <a:off x="1828952" y="5338917"/>
            <a:ext cx="2757565" cy="461665"/>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TW" sz="2400" b="1" dirty="0" smtClean="0">
                <a:ln w="1905"/>
                <a:solidFill>
                  <a:srgbClr val="0070C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Partner Store</a:t>
            </a:r>
            <a:endParaRPr lang="zh-TW" altLang="en-US" sz="2400" b="1" dirty="0">
              <a:ln w="1905"/>
              <a:solidFill>
                <a:srgbClr val="0070C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endParaRPr>
          </a:p>
        </p:txBody>
      </p:sp>
      <p:sp>
        <p:nvSpPr>
          <p:cNvPr id="18" name="TextBox 17"/>
          <p:cNvSpPr txBox="1"/>
          <p:nvPr/>
        </p:nvSpPr>
        <p:spPr>
          <a:xfrm>
            <a:off x="7903175" y="1678745"/>
            <a:ext cx="2186755" cy="830997"/>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altLang="zh-TW" sz="2400" b="1" dirty="0" smtClean="0">
                <a:ln w="1905"/>
                <a:solidFill>
                  <a:srgbClr val="0070C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Preferred Customer</a:t>
            </a:r>
            <a:endParaRPr lang="en-US" sz="2400" b="1" dirty="0" smtClean="0">
              <a:solidFill>
                <a:srgbClr val="0070C0"/>
              </a:solidFill>
              <a:latin typeface="微軟正黑體" panose="020B0604030504040204" pitchFamily="34" charset="-120"/>
              <a:ea typeface="微軟正黑體" panose="020B0604030504040204" pitchFamily="34" charset="-120"/>
            </a:endParaRPr>
          </a:p>
        </p:txBody>
      </p:sp>
      <p:sp>
        <p:nvSpPr>
          <p:cNvPr id="8" name="Rectangle 7"/>
          <p:cNvSpPr/>
          <p:nvPr/>
        </p:nvSpPr>
        <p:spPr>
          <a:xfrm>
            <a:off x="195648" y="202314"/>
            <a:ext cx="10910502" cy="830997"/>
          </a:xfrm>
          <a:prstGeom prst="rect">
            <a:avLst/>
          </a:prstGeom>
          <a:noFill/>
        </p:spPr>
        <p:txBody>
          <a:bodyPr wrap="square" lIns="91440" tIns="45720" rIns="91440" bIns="45720">
            <a:spAutoFit/>
          </a:bodyPr>
          <a:lstStyle/>
          <a:p>
            <a:r>
              <a:rPr lang="en-US" altLang="zh-TW"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微軟正黑體" panose="020B0604030504040204" pitchFamily="34" charset="-120"/>
                <a:ea typeface="微軟正黑體" panose="020B0604030504040204" pitchFamily="34" charset="-120"/>
              </a:rPr>
              <a:t>HK.SHOP.COM  </a:t>
            </a:r>
            <a:r>
              <a:rPr lang="en-US" altLang="zh-TW" sz="48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微軟正黑體" panose="020B0604030504040204" pitchFamily="34" charset="-120"/>
                <a:ea typeface="微軟正黑體" panose="020B0604030504040204" pitchFamily="34" charset="-120"/>
              </a:rPr>
              <a:t>x   Partner Store</a:t>
            </a:r>
          </a:p>
        </p:txBody>
      </p:sp>
    </p:spTree>
    <p:extLst>
      <p:ext uri="{BB962C8B-B14F-4D97-AF65-F5344CB8AC3E}">
        <p14:creationId xmlns="" xmlns:p14="http://schemas.microsoft.com/office/powerpoint/2010/main" val="1155479501"/>
      </p:ext>
    </p:extLst>
  </p:cSld>
  <p:clrMapOvr>
    <a:masterClrMapping/>
  </p:clrMapOvr>
  <mc:AlternateContent xmlns:mc="http://schemas.openxmlformats.org/markup-compatibility/2006">
    <mc:Choice xmlns=""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7"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anim calcmode="lin" valueType="num">
                                      <p:cBhvr>
                                        <p:cTn id="20" dur="500" fill="hold"/>
                                        <p:tgtEl>
                                          <p:spTgt spid="18"/>
                                        </p:tgtEl>
                                        <p:attrNameLst>
                                          <p:attrName>ppt_x</p:attrName>
                                        </p:attrNameLst>
                                      </p:cBhvr>
                                      <p:tavLst>
                                        <p:tav tm="0">
                                          <p:val>
                                            <p:strVal val="#ppt_x"/>
                                          </p:val>
                                        </p:tav>
                                        <p:tav tm="100000">
                                          <p:val>
                                            <p:strVal val="#ppt_x"/>
                                          </p:val>
                                        </p:tav>
                                      </p:tavLst>
                                    </p:anim>
                                    <p:anim calcmode="lin" valueType="num">
                                      <p:cBhvr>
                                        <p:cTn id="21" dur="500" fill="hold"/>
                                        <p:tgtEl>
                                          <p:spTgt spid="18"/>
                                        </p:tgtEl>
                                        <p:attrNameLst>
                                          <p:attrName>ppt_y</p:attrName>
                                        </p:attrNameLst>
                                      </p:cBhvr>
                                      <p:tavLst>
                                        <p:tav tm="0">
                                          <p:val>
                                            <p:strVal val="#ppt_y-.1"/>
                                          </p:val>
                                        </p:tav>
                                        <p:tav tm="100000">
                                          <p:val>
                                            <p:strVal val="#ppt_y"/>
                                          </p:val>
                                        </p:tav>
                                      </p:tavLst>
                                    </p:anim>
                                  </p:childTnLst>
                                </p:cTn>
                              </p:par>
                            </p:childTnLst>
                          </p:cTn>
                        </p:par>
                        <p:par>
                          <p:cTn id="22" fill="hold">
                            <p:stCondLst>
                              <p:cond delay="2000"/>
                            </p:stCondLst>
                            <p:childTnLst>
                              <p:par>
                                <p:cTn id="23" presetID="47"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anim calcmode="lin" valueType="num">
                                      <p:cBhvr>
                                        <p:cTn id="26" dur="500" fill="hold"/>
                                        <p:tgtEl>
                                          <p:spTgt spid="17"/>
                                        </p:tgtEl>
                                        <p:attrNameLst>
                                          <p:attrName>ppt_x</p:attrName>
                                        </p:attrNameLst>
                                      </p:cBhvr>
                                      <p:tavLst>
                                        <p:tav tm="0">
                                          <p:val>
                                            <p:strVal val="#ppt_x"/>
                                          </p:val>
                                        </p:tav>
                                        <p:tav tm="100000">
                                          <p:val>
                                            <p:strVal val="#ppt_x"/>
                                          </p:val>
                                        </p:tav>
                                      </p:tavLst>
                                    </p:anim>
                                    <p:anim calcmode="lin" valueType="num">
                                      <p:cBhvr>
                                        <p:cTn id="27" dur="500" fill="hold"/>
                                        <p:tgtEl>
                                          <p:spTgt spid="17"/>
                                        </p:tgtEl>
                                        <p:attrNameLst>
                                          <p:attrName>ppt_y</p:attrName>
                                        </p:attrNameLst>
                                      </p:cBhvr>
                                      <p:tavLst>
                                        <p:tav tm="0">
                                          <p:val>
                                            <p:strVal val="#ppt_y-.1"/>
                                          </p:val>
                                        </p:tav>
                                        <p:tav tm="100000">
                                          <p:val>
                                            <p:strVal val="#ppt_y"/>
                                          </p:val>
                                        </p:tav>
                                      </p:tavLst>
                                    </p:anim>
                                  </p:childTnLst>
                                </p:cTn>
                              </p:par>
                            </p:childTnLst>
                          </p:cTn>
                        </p:par>
                        <p:par>
                          <p:cTn id="28" fill="hold">
                            <p:stCondLst>
                              <p:cond delay="2500"/>
                            </p:stCondLst>
                            <p:childTnLst>
                              <p:par>
                                <p:cTn id="29" presetID="47"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微軟正黑體" panose="020B0604030504040204" pitchFamily="34" charset="-120"/>
              <a:ea typeface="微軟正黑體" panose="020B0604030504040204" pitchFamily="34" charset="-120"/>
            </a:endParaRPr>
          </a:p>
        </p:txBody>
      </p:sp>
      <p:grpSp>
        <p:nvGrpSpPr>
          <p:cNvPr id="23" name="Group 22"/>
          <p:cNvGrpSpPr/>
          <p:nvPr/>
        </p:nvGrpSpPr>
        <p:grpSpPr>
          <a:xfrm>
            <a:off x="195648" y="-377370"/>
            <a:ext cx="11625942" cy="7405234"/>
            <a:chOff x="1121153" y="340300"/>
            <a:chExt cx="8808585" cy="6687563"/>
          </a:xfrm>
        </p:grpSpPr>
        <p:pic>
          <p:nvPicPr>
            <p:cNvPr id="24" name="Picture 8" descr="C:\Users\bivyw\Desktop\confernce temp\winwin.jpg"/>
            <p:cNvPicPr>
              <a:picLocks noChangeAspect="1" noChangeArrowheads="1"/>
            </p:cNvPicPr>
            <p:nvPr/>
          </p:nvPicPr>
          <p:blipFill>
            <a:blip r:embed="rId2">
              <a:lum bright="70000" contrast="-70000"/>
              <a:extLst>
                <a:ext uri="{BEBA8EAE-BF5A-486C-A8C5-ECC9F3942E4B}">
                  <a14:imgProps xmlns="" xmlns:a14="http://schemas.microsoft.com/office/drawing/2010/main">
                    <a14:imgLayer r:embed="rId3">
                      <a14:imgEffect>
                        <a14:backgroundRemoval t="9581" b="93713" l="3600" r="99000"/>
                      </a14:imgEffect>
                      <a14:imgEffect>
                        <a14:artisticTexturizer/>
                      </a14:imgEffect>
                    </a14:imgLayer>
                  </a14:imgProps>
                </a:ext>
                <a:ext uri="{28A0092B-C50C-407E-A947-70E740481C1C}">
                  <a14:useLocalDpi xmlns="" xmlns:a14="http://schemas.microsoft.com/office/drawing/2010/main" val="0"/>
                </a:ext>
              </a:extLst>
            </a:blip>
            <a:srcRect/>
            <a:stretch>
              <a:fillRect/>
            </a:stretch>
          </p:blipFill>
          <p:spPr bwMode="auto">
            <a:xfrm>
              <a:off x="1121153" y="2786063"/>
              <a:ext cx="6350001" cy="4241800"/>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8" descr="C:\Users\bivyw\Desktop\confernce temp\winwin.jpg"/>
            <p:cNvPicPr>
              <a:picLocks noChangeAspect="1" noChangeArrowheads="1"/>
            </p:cNvPicPr>
            <p:nvPr/>
          </p:nvPicPr>
          <p:blipFill>
            <a:blip r:embed="rId2">
              <a:lum bright="70000" contrast="-70000"/>
              <a:extLst>
                <a:ext uri="{BEBA8EAE-BF5A-486C-A8C5-ECC9F3942E4B}">
                  <a14:imgProps xmlns="" xmlns:a14="http://schemas.microsoft.com/office/drawing/2010/main">
                    <a14:imgLayer r:embed="rId3">
                      <a14:imgEffect>
                        <a14:backgroundRemoval t="9581" b="93713" l="3600" r="99000"/>
                      </a14:imgEffect>
                      <a14:imgEffect>
                        <a14:artisticTexturizer/>
                      </a14:imgEffect>
                    </a14:imgLayer>
                  </a14:imgProps>
                </a:ext>
                <a:ext uri="{28A0092B-C50C-407E-A947-70E740481C1C}">
                  <a14:useLocalDpi xmlns="" xmlns:a14="http://schemas.microsoft.com/office/drawing/2010/main" val="0"/>
                </a:ext>
              </a:extLst>
            </a:blip>
            <a:srcRect/>
            <a:stretch>
              <a:fillRect/>
            </a:stretch>
          </p:blipFill>
          <p:spPr bwMode="auto">
            <a:xfrm>
              <a:off x="3579737" y="340300"/>
              <a:ext cx="6350001" cy="424180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8" name="TextBox 7"/>
          <p:cNvSpPr txBox="1"/>
          <p:nvPr/>
        </p:nvSpPr>
        <p:spPr>
          <a:xfrm>
            <a:off x="2292546" y="4021013"/>
            <a:ext cx="6978658" cy="2123658"/>
          </a:xfrm>
          <a:prstGeom prst="rect">
            <a:avLst/>
          </a:prstGeom>
          <a:noFill/>
          <a:effectLst>
            <a:outerShdw blurRad="50800" dist="38100" dir="5400000" algn="t" rotWithShape="0">
              <a:prstClr val="black">
                <a:alpha val="40000"/>
              </a:prstClr>
            </a:outerShdw>
          </a:effectLst>
        </p:spPr>
        <p:txBody>
          <a:bodyPr wrap="square" rtlCol="0">
            <a:spAutoFit/>
          </a:bodyPr>
          <a:lstStyle/>
          <a:p>
            <a:pPr marL="0" indent="0" algn="ctr">
              <a:buFont typeface="Arial"/>
              <a:buNone/>
            </a:pPr>
            <a:r>
              <a:rPr lang="en-US" altLang="zh-TW" sz="6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139700">
                    <a:schemeClr val="accent6">
                      <a:satMod val="175000"/>
                      <a:alpha val="40000"/>
                    </a:schemeClr>
                  </a:glow>
                  <a:outerShdw blurRad="50800" dist="40000" dir="5400000" algn="tl" rotWithShape="0">
                    <a:srgbClr val="000000">
                      <a:shade val="5000"/>
                      <a:satMod val="120000"/>
                      <a:alpha val="33000"/>
                    </a:srgbClr>
                  </a:outerShdw>
                </a:effectLst>
                <a:latin typeface="微軟正黑體" panose="020B0604030504040204" pitchFamily="34" charset="-120"/>
                <a:ea typeface="微軟正黑體" panose="020B0604030504040204" pitchFamily="34" charset="-120"/>
              </a:rPr>
              <a:t>HK$</a:t>
            </a:r>
            <a:r>
              <a:rPr lang="zh-TW" altLang="en-US" sz="6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139700">
                    <a:schemeClr val="accent6">
                      <a:satMod val="175000"/>
                      <a:alpha val="40000"/>
                    </a:schemeClr>
                  </a:glow>
                  <a:outerShdw blurRad="50800" dist="40000" dir="5400000" algn="tl" rotWithShape="0">
                    <a:srgbClr val="000000">
                      <a:shade val="5000"/>
                      <a:satMod val="120000"/>
                      <a:alpha val="33000"/>
                    </a:srgbClr>
                  </a:outerShdw>
                </a:effectLst>
                <a:latin typeface="微軟正黑體" panose="020B0604030504040204" pitchFamily="34" charset="-120"/>
                <a:ea typeface="微軟正黑體" panose="020B0604030504040204" pitchFamily="34" charset="-120"/>
              </a:rPr>
              <a:t> </a:t>
            </a:r>
            <a:r>
              <a:rPr lang="en-US" altLang="zh-TW" sz="6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139700">
                    <a:schemeClr val="accent6">
                      <a:satMod val="175000"/>
                      <a:alpha val="40000"/>
                    </a:schemeClr>
                  </a:glow>
                  <a:outerShdw blurRad="50800" dist="40000" dir="5400000" algn="tl" rotWithShape="0">
                    <a:srgbClr val="000000">
                      <a:shade val="5000"/>
                      <a:satMod val="120000"/>
                      <a:alpha val="33000"/>
                    </a:srgbClr>
                  </a:outerShdw>
                </a:effectLst>
                <a:latin typeface="微軟正黑體" panose="020B0604030504040204" pitchFamily="34" charset="-120"/>
                <a:ea typeface="微軟正黑體" panose="020B0604030504040204" pitchFamily="34" charset="-120"/>
              </a:rPr>
              <a:t>211,430,104</a:t>
            </a:r>
            <a:endParaRPr lang="en-US" sz="6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glow rad="139700">
                  <a:schemeClr val="accent6">
                    <a:satMod val="175000"/>
                    <a:alpha val="40000"/>
                  </a:schemeClr>
                </a:glow>
                <a:outerShdw blurRad="50800" dist="40000" dir="5400000" algn="tl" rotWithShape="0">
                  <a:srgbClr val="000000">
                    <a:shade val="5000"/>
                    <a:satMod val="120000"/>
                    <a:alpha val="33000"/>
                  </a:srgbClr>
                </a:outerShdw>
              </a:effectLst>
              <a:latin typeface="微軟正黑體" panose="020B0604030504040204" pitchFamily="34" charset="-120"/>
              <a:ea typeface="微軟正黑體" panose="020B0604030504040204" pitchFamily="34" charset="-120"/>
            </a:endParaRPr>
          </a:p>
        </p:txBody>
      </p:sp>
      <p:sp>
        <p:nvSpPr>
          <p:cNvPr id="26" name="Rectangle 25"/>
          <p:cNvSpPr/>
          <p:nvPr/>
        </p:nvSpPr>
        <p:spPr>
          <a:xfrm>
            <a:off x="195647" y="202314"/>
            <a:ext cx="11240100" cy="830997"/>
          </a:xfrm>
          <a:prstGeom prst="rect">
            <a:avLst/>
          </a:prstGeom>
          <a:noFill/>
        </p:spPr>
        <p:txBody>
          <a:bodyPr wrap="square" lIns="91440" tIns="45720" rIns="91440" bIns="45720">
            <a:spAutoFit/>
          </a:bodyPr>
          <a:lstStyle/>
          <a:p>
            <a:pPr algn="ctr"/>
            <a:r>
              <a:rPr lang="en-US" altLang="zh-TW"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微軟正黑體" panose="020B0604030504040204" pitchFamily="34" charset="-120"/>
                <a:ea typeface="微軟正黑體" panose="020B0604030504040204" pitchFamily="34" charset="-120"/>
              </a:rPr>
              <a:t>HK.SHOP.COM  </a:t>
            </a:r>
            <a:r>
              <a:rPr lang="en-US" altLang="zh-TW" sz="48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微軟正黑體" panose="020B0604030504040204" pitchFamily="34" charset="-120"/>
                <a:ea typeface="微軟正黑體" panose="020B0604030504040204" pitchFamily="34" charset="-120"/>
              </a:rPr>
              <a:t>x   Partner Store</a:t>
            </a:r>
          </a:p>
        </p:txBody>
      </p:sp>
      <p:sp>
        <p:nvSpPr>
          <p:cNvPr id="29" name="TextBox 28"/>
          <p:cNvSpPr txBox="1"/>
          <p:nvPr/>
        </p:nvSpPr>
        <p:spPr>
          <a:xfrm>
            <a:off x="2351862" y="2145214"/>
            <a:ext cx="7348798" cy="1200329"/>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TW" sz="3600" b="1" dirty="0" smtClean="0">
                <a:solidFill>
                  <a:srgbClr val="0070C0"/>
                </a:solidFill>
                <a:latin typeface="微軟正黑體" panose="020B0604030504040204" pitchFamily="34" charset="-120"/>
                <a:ea typeface="微軟正黑體" panose="020B0604030504040204" pitchFamily="34" charset="-120"/>
              </a:rPr>
              <a:t>SHOP.COM awarded cashback to Preferred Customer</a:t>
            </a:r>
            <a:endParaRPr lang="zh-TW" altLang="en-US" sz="3600" b="1" dirty="0">
              <a:solidFill>
                <a:srgbClr val="0070C0"/>
              </a:solidFill>
              <a:latin typeface="微軟正黑體" panose="020B0604030504040204" pitchFamily="34" charset="-120"/>
              <a:ea typeface="微軟正黑體" panose="020B0604030504040204" pitchFamily="34" charset="-120"/>
            </a:endParaRPr>
          </a:p>
        </p:txBody>
      </p:sp>
      <p:grpSp>
        <p:nvGrpSpPr>
          <p:cNvPr id="3" name="Group 2"/>
          <p:cNvGrpSpPr/>
          <p:nvPr/>
        </p:nvGrpSpPr>
        <p:grpSpPr>
          <a:xfrm>
            <a:off x="9873181" y="2856304"/>
            <a:ext cx="1562566" cy="3716368"/>
            <a:chOff x="9463313" y="1145918"/>
            <a:chExt cx="2159000" cy="5134912"/>
          </a:xfrm>
        </p:grpSpPr>
        <p:sp>
          <p:nvSpPr>
            <p:cNvPr id="27" name="TextBox 26"/>
            <p:cNvSpPr txBox="1"/>
            <p:nvPr/>
          </p:nvSpPr>
          <p:spPr>
            <a:xfrm>
              <a:off x="9463313" y="1145918"/>
              <a:ext cx="1901223" cy="1403343"/>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altLang="zh-TW" sz="2000" b="1" dirty="0" smtClean="0">
                  <a:ln w="1905"/>
                  <a:solidFill>
                    <a:srgbClr val="0070C0"/>
                  </a:solidFill>
                  <a:effectLst>
                    <a:innerShdw blurRad="69850" dist="43180" dir="5400000">
                      <a:srgbClr val="000000">
                        <a:alpha val="65000"/>
                      </a:srgbClr>
                    </a:innerShdw>
                  </a:effectLst>
                  <a:latin typeface="微軟正黑體" panose="020B0604030504040204" pitchFamily="34" charset="-120"/>
                  <a:ea typeface="微軟正黑體" panose="020B0604030504040204" pitchFamily="34" charset="-120"/>
                </a:rPr>
                <a:t>Preferred Customer</a:t>
              </a:r>
              <a:endParaRPr lang="en-US" sz="2000" b="1" dirty="0" smtClean="0">
                <a:solidFill>
                  <a:srgbClr val="0070C0"/>
                </a:solidFill>
                <a:latin typeface="微軟正黑體" panose="020B0604030504040204" pitchFamily="34" charset="-120"/>
                <a:ea typeface="微軟正黑體" panose="020B0604030504040204" pitchFamily="34" charset="-120"/>
              </a:endParaRPr>
            </a:p>
          </p:txBody>
        </p:sp>
        <p:grpSp>
          <p:nvGrpSpPr>
            <p:cNvPr id="2" name="Group 1"/>
            <p:cNvGrpSpPr/>
            <p:nvPr/>
          </p:nvGrpSpPr>
          <p:grpSpPr>
            <a:xfrm>
              <a:off x="9463313" y="1797730"/>
              <a:ext cx="2159000" cy="4483100"/>
              <a:chOff x="9463313" y="1797730"/>
              <a:chExt cx="2159000" cy="4483100"/>
            </a:xfrm>
          </p:grpSpPr>
          <p:pic>
            <p:nvPicPr>
              <p:cNvPr id="31" name="Picture 4" descr="C:\Users\bivyw\Desktop\confernce temp\win-win-situation-2.jpg"/>
              <p:cNvPicPr>
                <a:picLocks noChangeAspect="1" noChangeArrowheads="1"/>
              </p:cNvPicPr>
              <p:nvPr/>
            </p:nvPicPr>
            <p:blipFill rotWithShape="1">
              <a:blip r:embed="rId4">
                <a:extLst>
                  <a:ext uri="{BEBA8EAE-BF5A-486C-A8C5-ECC9F3942E4B}">
                    <a14:imgProps xmlns="" xmlns:a14="http://schemas.microsoft.com/office/drawing/2010/main">
                      <a14:imgLayer r:embed="rId5">
                        <a14:imgEffect>
                          <a14:backgroundRemoval t="0" b="100000" l="36176" r="100000"/>
                        </a14:imgEffect>
                      </a14:imgLayer>
                    </a14:imgProps>
                  </a:ext>
                  <a:ext uri="{28A0092B-C50C-407E-A947-70E740481C1C}">
                    <a14:useLocalDpi xmlns="" xmlns:a14="http://schemas.microsoft.com/office/drawing/2010/main" val="0"/>
                  </a:ext>
                </a:extLst>
              </a:blip>
              <a:srcRect l="50000"/>
              <a:stretch/>
            </p:blipFill>
            <p:spPr bwMode="auto">
              <a:xfrm>
                <a:off x="9463313" y="1797730"/>
                <a:ext cx="2159000" cy="4483100"/>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4" descr="C:\Users\bivyw\Desktop\confernce temp\win-win-situation-2.jpg"/>
              <p:cNvPicPr>
                <a:picLocks noChangeAspect="1" noChangeArrowheads="1"/>
              </p:cNvPicPr>
              <p:nvPr/>
            </p:nvPicPr>
            <p:blipFill rotWithShape="1">
              <a:blip r:embed="rId6">
                <a:duotone>
                  <a:prstClr val="black"/>
                  <a:srgbClr val="FFFF00">
                    <a:tint val="45000"/>
                    <a:satMod val="400000"/>
                  </a:srgbClr>
                </a:duotone>
                <a:extLst>
                  <a:ext uri="{BEBA8EAE-BF5A-486C-A8C5-ECC9F3942E4B}">
                    <a14:imgProps xmlns="" xmlns:a14="http://schemas.microsoft.com/office/drawing/2010/main">
                      <a14:imgLayer r:embed="rId5">
                        <a14:imgEffect>
                          <a14:backgroundRemoval t="21530" b="62040" l="34706" r="96471"/>
                        </a14:imgEffect>
                      </a14:imgLayer>
                    </a14:imgProps>
                  </a:ext>
                  <a:ext uri="{28A0092B-C50C-407E-A947-70E740481C1C}">
                    <a14:useLocalDpi xmlns="" xmlns:a14="http://schemas.microsoft.com/office/drawing/2010/main" val="0"/>
                  </a:ext>
                </a:extLst>
              </a:blip>
              <a:srcRect l="50000" t="21782" b="35298"/>
              <a:stretch/>
            </p:blipFill>
            <p:spPr bwMode="auto">
              <a:xfrm>
                <a:off x="9463313" y="2755198"/>
                <a:ext cx="2159000" cy="1924163"/>
              </a:xfrm>
              <a:prstGeom prst="rect">
                <a:avLst/>
              </a:prstGeom>
              <a:noFill/>
              <a:extLst>
                <a:ext uri="{909E8E84-426E-40DD-AFC4-6F175D3DCCD1}">
                  <a14:hiddenFill xmlns="" xmlns:a14="http://schemas.microsoft.com/office/drawing/2010/main">
                    <a:solidFill>
                      <a:srgbClr val="FFFFFF"/>
                    </a:solidFill>
                  </a14:hiddenFill>
                </a:ext>
              </a:extLst>
            </p:spPr>
          </p:pic>
        </p:grpSp>
      </p:grpSp>
    </p:spTree>
    <p:extLst>
      <p:ext uri="{BB962C8B-B14F-4D97-AF65-F5344CB8AC3E}">
        <p14:creationId xmlns="" xmlns:p14="http://schemas.microsoft.com/office/powerpoint/2010/main" val="12511168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6" presetClass="entr" presetSubtype="0"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80">
                                          <p:stCondLst>
                                            <p:cond delay="0"/>
                                          </p:stCondLst>
                                        </p:cTn>
                                        <p:tgtEl>
                                          <p:spTgt spid="29"/>
                                        </p:tgtEl>
                                      </p:cBhvr>
                                    </p:animEffect>
                                    <p:anim calcmode="lin" valueType="num">
                                      <p:cBhvr>
                                        <p:cTn id="17"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8"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9"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20"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21"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22" dur="26">
                                          <p:stCondLst>
                                            <p:cond delay="650"/>
                                          </p:stCondLst>
                                        </p:cTn>
                                        <p:tgtEl>
                                          <p:spTgt spid="29"/>
                                        </p:tgtEl>
                                      </p:cBhvr>
                                      <p:to x="100000" y="60000"/>
                                    </p:animScale>
                                    <p:animScale>
                                      <p:cBhvr>
                                        <p:cTn id="23" dur="166" decel="50000">
                                          <p:stCondLst>
                                            <p:cond delay="676"/>
                                          </p:stCondLst>
                                        </p:cTn>
                                        <p:tgtEl>
                                          <p:spTgt spid="29"/>
                                        </p:tgtEl>
                                      </p:cBhvr>
                                      <p:to x="100000" y="100000"/>
                                    </p:animScale>
                                    <p:animScale>
                                      <p:cBhvr>
                                        <p:cTn id="24" dur="26">
                                          <p:stCondLst>
                                            <p:cond delay="1312"/>
                                          </p:stCondLst>
                                        </p:cTn>
                                        <p:tgtEl>
                                          <p:spTgt spid="29"/>
                                        </p:tgtEl>
                                      </p:cBhvr>
                                      <p:to x="100000" y="80000"/>
                                    </p:animScale>
                                    <p:animScale>
                                      <p:cBhvr>
                                        <p:cTn id="25" dur="166" decel="50000">
                                          <p:stCondLst>
                                            <p:cond delay="1338"/>
                                          </p:stCondLst>
                                        </p:cTn>
                                        <p:tgtEl>
                                          <p:spTgt spid="29"/>
                                        </p:tgtEl>
                                      </p:cBhvr>
                                      <p:to x="100000" y="100000"/>
                                    </p:animScale>
                                    <p:animScale>
                                      <p:cBhvr>
                                        <p:cTn id="26" dur="26">
                                          <p:stCondLst>
                                            <p:cond delay="1642"/>
                                          </p:stCondLst>
                                        </p:cTn>
                                        <p:tgtEl>
                                          <p:spTgt spid="29"/>
                                        </p:tgtEl>
                                      </p:cBhvr>
                                      <p:to x="100000" y="90000"/>
                                    </p:animScale>
                                    <p:animScale>
                                      <p:cBhvr>
                                        <p:cTn id="27" dur="166" decel="50000">
                                          <p:stCondLst>
                                            <p:cond delay="1668"/>
                                          </p:stCondLst>
                                        </p:cTn>
                                        <p:tgtEl>
                                          <p:spTgt spid="29"/>
                                        </p:tgtEl>
                                      </p:cBhvr>
                                      <p:to x="100000" y="100000"/>
                                    </p:animScale>
                                    <p:animScale>
                                      <p:cBhvr>
                                        <p:cTn id="28" dur="26">
                                          <p:stCondLst>
                                            <p:cond delay="1808"/>
                                          </p:stCondLst>
                                        </p:cTn>
                                        <p:tgtEl>
                                          <p:spTgt spid="29"/>
                                        </p:tgtEl>
                                      </p:cBhvr>
                                      <p:to x="100000" y="95000"/>
                                    </p:animScale>
                                    <p:animScale>
                                      <p:cBhvr>
                                        <p:cTn id="29" dur="166" decel="50000">
                                          <p:stCondLst>
                                            <p:cond delay="1834"/>
                                          </p:stCondLst>
                                        </p:cTn>
                                        <p:tgtEl>
                                          <p:spTgt spid="29"/>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80">
                                          <p:stCondLst>
                                            <p:cond delay="0"/>
                                          </p:stCondLst>
                                        </p:cTn>
                                        <p:tgtEl>
                                          <p:spTgt spid="8"/>
                                        </p:tgtEl>
                                      </p:cBhvr>
                                    </p:animEffect>
                                    <p:anim calcmode="lin" valueType="num">
                                      <p:cBhvr>
                                        <p:cTn id="3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0" dur="26">
                                          <p:stCondLst>
                                            <p:cond delay="650"/>
                                          </p:stCondLst>
                                        </p:cTn>
                                        <p:tgtEl>
                                          <p:spTgt spid="8"/>
                                        </p:tgtEl>
                                      </p:cBhvr>
                                      <p:to x="100000" y="60000"/>
                                    </p:animScale>
                                    <p:animScale>
                                      <p:cBhvr>
                                        <p:cTn id="41" dur="166" decel="50000">
                                          <p:stCondLst>
                                            <p:cond delay="676"/>
                                          </p:stCondLst>
                                        </p:cTn>
                                        <p:tgtEl>
                                          <p:spTgt spid="8"/>
                                        </p:tgtEl>
                                      </p:cBhvr>
                                      <p:to x="100000" y="100000"/>
                                    </p:animScale>
                                    <p:animScale>
                                      <p:cBhvr>
                                        <p:cTn id="42" dur="26">
                                          <p:stCondLst>
                                            <p:cond delay="1312"/>
                                          </p:stCondLst>
                                        </p:cTn>
                                        <p:tgtEl>
                                          <p:spTgt spid="8"/>
                                        </p:tgtEl>
                                      </p:cBhvr>
                                      <p:to x="100000" y="80000"/>
                                    </p:animScale>
                                    <p:animScale>
                                      <p:cBhvr>
                                        <p:cTn id="43" dur="166" decel="50000">
                                          <p:stCondLst>
                                            <p:cond delay="1338"/>
                                          </p:stCondLst>
                                        </p:cTn>
                                        <p:tgtEl>
                                          <p:spTgt spid="8"/>
                                        </p:tgtEl>
                                      </p:cBhvr>
                                      <p:to x="100000" y="100000"/>
                                    </p:animScale>
                                    <p:animScale>
                                      <p:cBhvr>
                                        <p:cTn id="44" dur="26">
                                          <p:stCondLst>
                                            <p:cond delay="1642"/>
                                          </p:stCondLst>
                                        </p:cTn>
                                        <p:tgtEl>
                                          <p:spTgt spid="8"/>
                                        </p:tgtEl>
                                      </p:cBhvr>
                                      <p:to x="100000" y="90000"/>
                                    </p:animScale>
                                    <p:animScale>
                                      <p:cBhvr>
                                        <p:cTn id="45" dur="166" decel="50000">
                                          <p:stCondLst>
                                            <p:cond delay="1668"/>
                                          </p:stCondLst>
                                        </p:cTn>
                                        <p:tgtEl>
                                          <p:spTgt spid="8"/>
                                        </p:tgtEl>
                                      </p:cBhvr>
                                      <p:to x="100000" y="100000"/>
                                    </p:animScale>
                                    <p:animScale>
                                      <p:cBhvr>
                                        <p:cTn id="46" dur="26">
                                          <p:stCondLst>
                                            <p:cond delay="1808"/>
                                          </p:stCondLst>
                                        </p:cTn>
                                        <p:tgtEl>
                                          <p:spTgt spid="8"/>
                                        </p:tgtEl>
                                      </p:cBhvr>
                                      <p:to x="100000" y="95000"/>
                                    </p:animScale>
                                    <p:animScale>
                                      <p:cBhvr>
                                        <p:cTn id="4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6" grpId="0"/>
      <p:bldP spid="2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95648" y="-377370"/>
            <a:ext cx="11625942" cy="7405234"/>
            <a:chOff x="1121153" y="340300"/>
            <a:chExt cx="8808585" cy="6687563"/>
          </a:xfrm>
        </p:grpSpPr>
        <p:pic>
          <p:nvPicPr>
            <p:cNvPr id="24" name="Picture 8" descr="C:\Users\bivyw\Desktop\confernce temp\winwin.jpg"/>
            <p:cNvPicPr>
              <a:picLocks noChangeAspect="1" noChangeArrowheads="1"/>
            </p:cNvPicPr>
            <p:nvPr/>
          </p:nvPicPr>
          <p:blipFill>
            <a:blip r:embed="rId2">
              <a:lum bright="70000" contrast="-70000"/>
              <a:extLst>
                <a:ext uri="{BEBA8EAE-BF5A-486C-A8C5-ECC9F3942E4B}">
                  <a14:imgProps xmlns="" xmlns:a14="http://schemas.microsoft.com/office/drawing/2010/main">
                    <a14:imgLayer r:embed="rId3">
                      <a14:imgEffect>
                        <a14:backgroundRemoval t="9581" b="93713" l="3600" r="99000"/>
                      </a14:imgEffect>
                      <a14:imgEffect>
                        <a14:artisticTexturizer/>
                      </a14:imgEffect>
                    </a14:imgLayer>
                  </a14:imgProps>
                </a:ext>
                <a:ext uri="{28A0092B-C50C-407E-A947-70E740481C1C}">
                  <a14:useLocalDpi xmlns="" xmlns:a14="http://schemas.microsoft.com/office/drawing/2010/main" val="0"/>
                </a:ext>
              </a:extLst>
            </a:blip>
            <a:srcRect/>
            <a:stretch>
              <a:fillRect/>
            </a:stretch>
          </p:blipFill>
          <p:spPr bwMode="auto">
            <a:xfrm>
              <a:off x="1121153" y="2786063"/>
              <a:ext cx="6350001" cy="4241800"/>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8" descr="C:\Users\bivyw\Desktop\confernce temp\winwin.jpg"/>
            <p:cNvPicPr>
              <a:picLocks noChangeAspect="1" noChangeArrowheads="1"/>
            </p:cNvPicPr>
            <p:nvPr/>
          </p:nvPicPr>
          <p:blipFill>
            <a:blip r:embed="rId2">
              <a:lum bright="70000" contrast="-70000"/>
              <a:extLst>
                <a:ext uri="{BEBA8EAE-BF5A-486C-A8C5-ECC9F3942E4B}">
                  <a14:imgProps xmlns="" xmlns:a14="http://schemas.microsoft.com/office/drawing/2010/main">
                    <a14:imgLayer r:embed="rId3">
                      <a14:imgEffect>
                        <a14:backgroundRemoval t="9581" b="93713" l="3600" r="99000"/>
                      </a14:imgEffect>
                      <a14:imgEffect>
                        <a14:artisticTexturizer/>
                      </a14:imgEffect>
                    </a14:imgLayer>
                  </a14:imgProps>
                </a:ext>
                <a:ext uri="{28A0092B-C50C-407E-A947-70E740481C1C}">
                  <a14:useLocalDpi xmlns="" xmlns:a14="http://schemas.microsoft.com/office/drawing/2010/main" val="0"/>
                </a:ext>
              </a:extLst>
            </a:blip>
            <a:srcRect/>
            <a:stretch>
              <a:fillRect/>
            </a:stretch>
          </p:blipFill>
          <p:spPr bwMode="auto">
            <a:xfrm>
              <a:off x="3579737" y="340300"/>
              <a:ext cx="6350001" cy="424180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6" name="Rectangle 25"/>
          <p:cNvSpPr/>
          <p:nvPr/>
        </p:nvSpPr>
        <p:spPr>
          <a:xfrm>
            <a:off x="195648" y="202314"/>
            <a:ext cx="11996352" cy="830997"/>
          </a:xfrm>
          <a:prstGeom prst="rect">
            <a:avLst/>
          </a:prstGeom>
          <a:noFill/>
        </p:spPr>
        <p:txBody>
          <a:bodyPr wrap="square" lIns="91440" tIns="45720" rIns="91440" bIns="45720">
            <a:spAutoFit/>
          </a:bodyPr>
          <a:lstStyle/>
          <a:p>
            <a:pPr algn="ctr"/>
            <a:r>
              <a:rPr lang="en-US" altLang="zh-TW"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微軟正黑體" panose="020B0604030504040204" pitchFamily="34" charset="-120"/>
                <a:ea typeface="微軟正黑體" panose="020B0604030504040204" pitchFamily="34" charset="-120"/>
              </a:rPr>
              <a:t>HK.SHOP.COM  </a:t>
            </a:r>
            <a:r>
              <a:rPr lang="en-US" altLang="zh-TW" sz="48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微軟正黑體" panose="020B0604030504040204" pitchFamily="34" charset="-120"/>
                <a:ea typeface="微軟正黑體" panose="020B0604030504040204" pitchFamily="34" charset="-120"/>
              </a:rPr>
              <a:t>x   Partner Store</a:t>
            </a:r>
          </a:p>
        </p:txBody>
      </p:sp>
      <p:sp>
        <p:nvSpPr>
          <p:cNvPr id="27" name="TextBox 26"/>
          <p:cNvSpPr txBox="1"/>
          <p:nvPr/>
        </p:nvSpPr>
        <p:spPr>
          <a:xfrm>
            <a:off x="457341" y="3629054"/>
            <a:ext cx="2235055" cy="40011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altLang="zh-TW" sz="2000" b="1" dirty="0" smtClean="0">
                <a:ln w="1905"/>
                <a:solidFill>
                  <a:srgbClr val="0070C0"/>
                </a:solidFill>
                <a:effectLst>
                  <a:innerShdw blurRad="69850" dist="43180" dir="5400000">
                    <a:srgbClr val="000000">
                      <a:alpha val="65000"/>
                    </a:srgbClr>
                  </a:innerShdw>
                </a:effectLst>
              </a:rPr>
              <a:t>UFO</a:t>
            </a:r>
            <a:endParaRPr lang="zh-TW" altLang="en-US" sz="2000" b="1" dirty="0">
              <a:ln w="1905"/>
              <a:solidFill>
                <a:srgbClr val="0070C0"/>
              </a:solidFill>
              <a:effectLst>
                <a:innerShdw blurRad="69850" dist="43180" dir="5400000">
                  <a:srgbClr val="000000">
                    <a:alpha val="65000"/>
                  </a:srgbClr>
                </a:innerShdw>
              </a:effectLst>
            </a:endParaRPr>
          </a:p>
        </p:txBody>
      </p:sp>
      <p:grpSp>
        <p:nvGrpSpPr>
          <p:cNvPr id="13" name="Group 12"/>
          <p:cNvGrpSpPr/>
          <p:nvPr/>
        </p:nvGrpSpPr>
        <p:grpSpPr>
          <a:xfrm>
            <a:off x="4111188" y="2229496"/>
            <a:ext cx="2144807" cy="2210801"/>
            <a:chOff x="9572173" y="3147598"/>
            <a:chExt cx="2830286" cy="2917371"/>
          </a:xfrm>
        </p:grpSpPr>
        <p:sp>
          <p:nvSpPr>
            <p:cNvPr id="14" name="Oval 13"/>
            <p:cNvSpPr/>
            <p:nvPr/>
          </p:nvSpPr>
          <p:spPr>
            <a:xfrm>
              <a:off x="9572173" y="3147598"/>
              <a:ext cx="2830286" cy="2917371"/>
            </a:xfrm>
            <a:prstGeom prst="ellipse">
              <a:avLst/>
            </a:prstGeom>
            <a:gradFill flip="none" rotWithShape="1">
              <a:gsLst>
                <a:gs pos="0">
                  <a:srgbClr val="F62AD9">
                    <a:shade val="30000"/>
                    <a:satMod val="115000"/>
                  </a:srgbClr>
                </a:gs>
                <a:gs pos="50000">
                  <a:srgbClr val="F62AD9">
                    <a:shade val="67500"/>
                    <a:satMod val="115000"/>
                  </a:srgbClr>
                </a:gs>
                <a:gs pos="100000">
                  <a:srgbClr val="F62AD9">
                    <a:shade val="100000"/>
                    <a:satMod val="115000"/>
                  </a:srgbClr>
                </a:gs>
              </a:gsLst>
              <a:lin ang="81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15" name="Striped Right Arrow 14"/>
            <p:cNvSpPr/>
            <p:nvPr/>
          </p:nvSpPr>
          <p:spPr>
            <a:xfrm rot="16200000">
              <a:off x="9971428" y="3715771"/>
              <a:ext cx="2009094" cy="1793422"/>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16" name="TextBox 15"/>
          <p:cNvSpPr txBox="1"/>
          <p:nvPr/>
        </p:nvSpPr>
        <p:spPr>
          <a:xfrm>
            <a:off x="5920761" y="2473840"/>
            <a:ext cx="2627086" cy="1323439"/>
          </a:xfrm>
          <a:prstGeom prst="rect">
            <a:avLst/>
          </a:prstGeom>
          <a:noFill/>
          <a:effectLst>
            <a:outerShdw blurRad="50800" dist="38100" dir="5400000" algn="t" rotWithShape="0">
              <a:prstClr val="black">
                <a:alpha val="40000"/>
              </a:prstClr>
            </a:outerShdw>
          </a:effectLst>
        </p:spPr>
        <p:txBody>
          <a:bodyPr wrap="square" rtlCol="0">
            <a:spAutoFit/>
          </a:bodyPr>
          <a:lstStyle/>
          <a:p>
            <a:pPr marL="0" indent="0">
              <a:buFont typeface="Arial"/>
              <a:buNone/>
            </a:pPr>
            <a:r>
              <a:rPr lang="en-US" altLang="zh-TW" sz="8000" b="1" dirty="0" smtClean="0">
                <a:ln w="17780" cmpd="sng">
                  <a:solidFill>
                    <a:srgbClr val="FFFFFF"/>
                  </a:solidFill>
                  <a:prstDash val="solid"/>
                  <a:miter lim="800000"/>
                </a:ln>
                <a:solidFill>
                  <a:srgbClr val="F62AD9"/>
                </a:solidFill>
                <a:effectLst>
                  <a:outerShdw blurRad="50800" algn="tl" rotWithShape="0">
                    <a:srgbClr val="000000"/>
                  </a:outerShdw>
                </a:effectLst>
              </a:rPr>
              <a:t>30</a:t>
            </a:r>
            <a:r>
              <a:rPr lang="en-US" sz="8000" b="1" dirty="0" smtClean="0">
                <a:ln w="17780" cmpd="sng">
                  <a:solidFill>
                    <a:srgbClr val="FFFFFF"/>
                  </a:solidFill>
                  <a:prstDash val="solid"/>
                  <a:miter lim="800000"/>
                </a:ln>
                <a:solidFill>
                  <a:srgbClr val="F62AD9"/>
                </a:solidFill>
                <a:effectLst>
                  <a:outerShdw blurRad="50800" algn="tl" rotWithShape="0">
                    <a:srgbClr val="000000"/>
                  </a:outerShdw>
                </a:effectLst>
              </a:rPr>
              <a:t>%</a:t>
            </a:r>
          </a:p>
        </p:txBody>
      </p:sp>
      <p:sp>
        <p:nvSpPr>
          <p:cNvPr id="17" name="TextBox 16"/>
          <p:cNvSpPr txBox="1"/>
          <p:nvPr/>
        </p:nvSpPr>
        <p:spPr>
          <a:xfrm>
            <a:off x="5854529" y="3687363"/>
            <a:ext cx="3741769" cy="1200329"/>
          </a:xfrm>
          <a:prstGeom prst="rect">
            <a:avLst/>
          </a:prstGeom>
          <a:solidFill>
            <a:schemeClr val="bg1">
              <a:alpha val="66000"/>
            </a:schemeClr>
          </a:solidFill>
          <a:effectLst>
            <a:outerShdw blurRad="50800" dist="38100" dir="5400000" algn="t" rotWithShape="0">
              <a:prstClr val="black">
                <a:alpha val="40000"/>
              </a:prstClr>
            </a:outerShdw>
          </a:effectLst>
        </p:spPr>
        <p:txBody>
          <a:bodyPr wrap="square" rtlCol="0">
            <a:spAutoFit/>
          </a:bodyPr>
          <a:lstStyle/>
          <a:p>
            <a:r>
              <a:rPr lang="en-US" altLang="zh-TW" sz="3600" b="1" dirty="0" smtClean="0">
                <a:solidFill>
                  <a:srgbClr val="D509B8"/>
                </a:solidFill>
                <a:latin typeface="微軟正黑體" panose="020B0604030504040204" pitchFamily="34" charset="-120"/>
                <a:ea typeface="微軟正黑體" panose="020B0604030504040204" pitchFamily="34" charset="-120"/>
              </a:rPr>
              <a:t>UFOs </a:t>
            </a:r>
            <a:r>
              <a:rPr lang="en-US" altLang="zh-TW" sz="3600" b="1" dirty="0">
                <a:solidFill>
                  <a:srgbClr val="D509B8"/>
                </a:solidFill>
                <a:latin typeface="微軟正黑體" panose="020B0604030504040204" pitchFamily="34" charset="-120"/>
                <a:ea typeface="微軟正黑體" panose="020B0604030504040204" pitchFamily="34" charset="-120"/>
              </a:rPr>
              <a:t> qualified</a:t>
            </a:r>
          </a:p>
          <a:p>
            <a:r>
              <a:rPr lang="en-US" altLang="zh-TW" sz="3600" b="1" dirty="0" smtClean="0">
                <a:solidFill>
                  <a:srgbClr val="D509B8"/>
                </a:solidFill>
                <a:latin typeface="微軟正黑體" panose="020B0604030504040204" pitchFamily="34" charset="-120"/>
                <a:ea typeface="微軟正黑體" panose="020B0604030504040204" pitchFamily="34" charset="-120"/>
              </a:rPr>
              <a:t>For SABP</a:t>
            </a:r>
            <a:endParaRPr lang="en-US" altLang="zh-TW" sz="3600" b="1" dirty="0">
              <a:solidFill>
                <a:srgbClr val="D509B8"/>
              </a:solidFill>
              <a:latin typeface="微軟正黑體" panose="020B0604030504040204" pitchFamily="34" charset="-120"/>
              <a:ea typeface="微軟正黑體" panose="020B0604030504040204" pitchFamily="34" charset="-120"/>
            </a:endParaRPr>
          </a:p>
        </p:txBody>
      </p:sp>
      <p:sp>
        <p:nvSpPr>
          <p:cNvPr id="3" name="TextBox 2"/>
          <p:cNvSpPr txBox="1"/>
          <p:nvPr/>
        </p:nvSpPr>
        <p:spPr>
          <a:xfrm>
            <a:off x="3698019" y="5903893"/>
            <a:ext cx="7059050" cy="461665"/>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altLang="zh-TW" sz="2400" dirty="0" smtClean="0">
                <a:ea typeface="微軟正黑體" panose="020B0604030504040204" pitchFamily="34" charset="-120"/>
              </a:rPr>
              <a:t>*Compared with Jan-Jun in 2015 and 2016</a:t>
            </a:r>
            <a:endParaRPr lang="en-US" sz="2400" dirty="0" smtClean="0">
              <a:ea typeface="微軟正黑體" panose="020B0604030504040204" pitchFamily="34" charset="-120"/>
            </a:endParaRPr>
          </a:p>
        </p:txBody>
      </p:sp>
      <p:grpSp>
        <p:nvGrpSpPr>
          <p:cNvPr id="4" name="Group 3"/>
          <p:cNvGrpSpPr/>
          <p:nvPr/>
        </p:nvGrpSpPr>
        <p:grpSpPr>
          <a:xfrm>
            <a:off x="754887" y="4153039"/>
            <a:ext cx="1220086" cy="2348003"/>
            <a:chOff x="805547" y="1940384"/>
            <a:chExt cx="2329540" cy="4483100"/>
          </a:xfrm>
        </p:grpSpPr>
        <p:pic>
          <p:nvPicPr>
            <p:cNvPr id="2052" name="Picture 4" descr="C:\Users\bivyw\Desktop\confernce temp\win-win-situation-2.jpg"/>
            <p:cNvPicPr>
              <a:picLocks noChangeAspect="1" noChangeArrowheads="1"/>
            </p:cNvPicPr>
            <p:nvPr/>
          </p:nvPicPr>
          <p:blipFill rotWithShape="1">
            <a:blip r:embed="rId4">
              <a:extLst>
                <a:ext uri="{BEBA8EAE-BF5A-486C-A8C5-ECC9F3942E4B}">
                  <a14:imgProps xmlns="" xmlns:a14="http://schemas.microsoft.com/office/drawing/2010/main">
                    <a14:imgLayer r:embed="rId5">
                      <a14:imgEffect>
                        <a14:backgroundRemoval t="0" b="100000" l="0" r="56471"/>
                      </a14:imgEffect>
                    </a14:imgLayer>
                  </a14:imgProps>
                </a:ext>
                <a:ext uri="{28A0092B-C50C-407E-A947-70E740481C1C}">
                  <a14:useLocalDpi xmlns="" xmlns:a14="http://schemas.microsoft.com/office/drawing/2010/main" val="0"/>
                </a:ext>
              </a:extLst>
            </a:blip>
            <a:srcRect l="-84" r="46303"/>
            <a:stretch/>
          </p:blipFill>
          <p:spPr bwMode="auto">
            <a:xfrm>
              <a:off x="812800" y="1940384"/>
              <a:ext cx="2322287" cy="4483100"/>
            </a:xfrm>
            <a:prstGeom prst="rect">
              <a:avLst/>
            </a:prstGeom>
            <a:noFill/>
            <a:ln>
              <a:noFill/>
            </a:ln>
            <a:extLst>
              <a:ext uri="{909E8E84-426E-40DD-AFC4-6F175D3DCCD1}">
                <a14:hiddenFill xmlns="" xmlns:a14="http://schemas.microsoft.com/office/drawing/2010/main">
                  <a:solidFill>
                    <a:srgbClr val="FFFFFF"/>
                  </a:solidFill>
                </a14:hiddenFill>
              </a:ext>
            </a:extLst>
          </p:spPr>
        </p:pic>
        <p:pic>
          <p:nvPicPr>
            <p:cNvPr id="31" name="Picture 4" descr="C:\Users\bivyw\Desktop\confernce temp\win-win-situation-2.jpg"/>
            <p:cNvPicPr>
              <a:picLocks noChangeAspect="1" noChangeArrowheads="1"/>
            </p:cNvPicPr>
            <p:nvPr/>
          </p:nvPicPr>
          <p:blipFill rotWithShape="1">
            <a:blip r:embed="rId6">
              <a:extLst>
                <a:ext uri="{BEBA8EAE-BF5A-486C-A8C5-ECC9F3942E4B}">
                  <a14:imgProps xmlns="" xmlns:a14="http://schemas.microsoft.com/office/drawing/2010/main">
                    <a14:imgLayer r:embed="rId5">
                      <a14:imgEffect>
                        <a14:backgroundRemoval t="0" b="30878" l="0" r="52647"/>
                      </a14:imgEffect>
                    </a14:imgLayer>
                  </a14:imgProps>
                </a:ext>
                <a:ext uri="{28A0092B-C50C-407E-A947-70E740481C1C}">
                  <a14:useLocalDpi xmlns="" xmlns:a14="http://schemas.microsoft.com/office/drawing/2010/main" val="0"/>
                </a:ext>
              </a:extLst>
            </a:blip>
            <a:srcRect l="-84" r="46134" b="50599"/>
            <a:stretch/>
          </p:blipFill>
          <p:spPr bwMode="auto">
            <a:xfrm>
              <a:off x="805547" y="1947644"/>
              <a:ext cx="2329540" cy="2214717"/>
            </a:xfrm>
            <a:prstGeom prst="rect">
              <a:avLst/>
            </a:prstGeom>
            <a:noFill/>
            <a:ln>
              <a:noFill/>
            </a:ln>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 xmlns:p14="http://schemas.microsoft.com/office/powerpoint/2010/main" val="16101145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80">
                                          <p:stCondLst>
                                            <p:cond delay="0"/>
                                          </p:stCondLst>
                                        </p:cTn>
                                        <p:tgtEl>
                                          <p:spTgt spid="13"/>
                                        </p:tgtEl>
                                      </p:cBhvr>
                                    </p:animEffect>
                                    <p:anim calcmode="lin" valueType="num">
                                      <p:cBhvr>
                                        <p:cTn id="2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0" dur="26">
                                          <p:stCondLst>
                                            <p:cond delay="650"/>
                                          </p:stCondLst>
                                        </p:cTn>
                                        <p:tgtEl>
                                          <p:spTgt spid="13"/>
                                        </p:tgtEl>
                                      </p:cBhvr>
                                      <p:to x="100000" y="60000"/>
                                    </p:animScale>
                                    <p:animScale>
                                      <p:cBhvr>
                                        <p:cTn id="31" dur="166" decel="50000">
                                          <p:stCondLst>
                                            <p:cond delay="676"/>
                                          </p:stCondLst>
                                        </p:cTn>
                                        <p:tgtEl>
                                          <p:spTgt spid="13"/>
                                        </p:tgtEl>
                                      </p:cBhvr>
                                      <p:to x="100000" y="100000"/>
                                    </p:animScale>
                                    <p:animScale>
                                      <p:cBhvr>
                                        <p:cTn id="32" dur="26">
                                          <p:stCondLst>
                                            <p:cond delay="1312"/>
                                          </p:stCondLst>
                                        </p:cTn>
                                        <p:tgtEl>
                                          <p:spTgt spid="13"/>
                                        </p:tgtEl>
                                      </p:cBhvr>
                                      <p:to x="100000" y="80000"/>
                                    </p:animScale>
                                    <p:animScale>
                                      <p:cBhvr>
                                        <p:cTn id="33" dur="166" decel="50000">
                                          <p:stCondLst>
                                            <p:cond delay="1338"/>
                                          </p:stCondLst>
                                        </p:cTn>
                                        <p:tgtEl>
                                          <p:spTgt spid="13"/>
                                        </p:tgtEl>
                                      </p:cBhvr>
                                      <p:to x="100000" y="100000"/>
                                    </p:animScale>
                                    <p:animScale>
                                      <p:cBhvr>
                                        <p:cTn id="34" dur="26">
                                          <p:stCondLst>
                                            <p:cond delay="1642"/>
                                          </p:stCondLst>
                                        </p:cTn>
                                        <p:tgtEl>
                                          <p:spTgt spid="13"/>
                                        </p:tgtEl>
                                      </p:cBhvr>
                                      <p:to x="100000" y="90000"/>
                                    </p:animScale>
                                    <p:animScale>
                                      <p:cBhvr>
                                        <p:cTn id="35" dur="166" decel="50000">
                                          <p:stCondLst>
                                            <p:cond delay="1668"/>
                                          </p:stCondLst>
                                        </p:cTn>
                                        <p:tgtEl>
                                          <p:spTgt spid="13"/>
                                        </p:tgtEl>
                                      </p:cBhvr>
                                      <p:to x="100000" y="100000"/>
                                    </p:animScale>
                                    <p:animScale>
                                      <p:cBhvr>
                                        <p:cTn id="36" dur="26">
                                          <p:stCondLst>
                                            <p:cond delay="1808"/>
                                          </p:stCondLst>
                                        </p:cTn>
                                        <p:tgtEl>
                                          <p:spTgt spid="13"/>
                                        </p:tgtEl>
                                      </p:cBhvr>
                                      <p:to x="100000" y="95000"/>
                                    </p:animScale>
                                    <p:animScale>
                                      <p:cBhvr>
                                        <p:cTn id="37" dur="166" decel="50000">
                                          <p:stCondLst>
                                            <p:cond delay="1834"/>
                                          </p:stCondLst>
                                        </p:cTn>
                                        <p:tgtEl>
                                          <p:spTgt spid="13"/>
                                        </p:tgtEl>
                                      </p:cBhvr>
                                      <p:to x="100000" y="100000"/>
                                    </p:animScale>
                                  </p:childTnLst>
                                </p:cTn>
                              </p:par>
                              <p:par>
                                <p:cTn id="38" presetID="26"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80">
                                          <p:stCondLst>
                                            <p:cond delay="0"/>
                                          </p:stCondLst>
                                        </p:cTn>
                                        <p:tgtEl>
                                          <p:spTgt spid="16"/>
                                        </p:tgtEl>
                                      </p:cBhvr>
                                    </p:animEffect>
                                    <p:anim calcmode="lin" valueType="num">
                                      <p:cBhvr>
                                        <p:cTn id="4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46" dur="26">
                                          <p:stCondLst>
                                            <p:cond delay="650"/>
                                          </p:stCondLst>
                                        </p:cTn>
                                        <p:tgtEl>
                                          <p:spTgt spid="16"/>
                                        </p:tgtEl>
                                      </p:cBhvr>
                                      <p:to x="100000" y="60000"/>
                                    </p:animScale>
                                    <p:animScale>
                                      <p:cBhvr>
                                        <p:cTn id="47" dur="166" decel="50000">
                                          <p:stCondLst>
                                            <p:cond delay="676"/>
                                          </p:stCondLst>
                                        </p:cTn>
                                        <p:tgtEl>
                                          <p:spTgt spid="16"/>
                                        </p:tgtEl>
                                      </p:cBhvr>
                                      <p:to x="100000" y="100000"/>
                                    </p:animScale>
                                    <p:animScale>
                                      <p:cBhvr>
                                        <p:cTn id="48" dur="26">
                                          <p:stCondLst>
                                            <p:cond delay="1312"/>
                                          </p:stCondLst>
                                        </p:cTn>
                                        <p:tgtEl>
                                          <p:spTgt spid="16"/>
                                        </p:tgtEl>
                                      </p:cBhvr>
                                      <p:to x="100000" y="80000"/>
                                    </p:animScale>
                                    <p:animScale>
                                      <p:cBhvr>
                                        <p:cTn id="49" dur="166" decel="50000">
                                          <p:stCondLst>
                                            <p:cond delay="1338"/>
                                          </p:stCondLst>
                                        </p:cTn>
                                        <p:tgtEl>
                                          <p:spTgt spid="16"/>
                                        </p:tgtEl>
                                      </p:cBhvr>
                                      <p:to x="100000" y="100000"/>
                                    </p:animScale>
                                    <p:animScale>
                                      <p:cBhvr>
                                        <p:cTn id="50" dur="26">
                                          <p:stCondLst>
                                            <p:cond delay="1642"/>
                                          </p:stCondLst>
                                        </p:cTn>
                                        <p:tgtEl>
                                          <p:spTgt spid="16"/>
                                        </p:tgtEl>
                                      </p:cBhvr>
                                      <p:to x="100000" y="90000"/>
                                    </p:animScale>
                                    <p:animScale>
                                      <p:cBhvr>
                                        <p:cTn id="51" dur="166" decel="50000">
                                          <p:stCondLst>
                                            <p:cond delay="1668"/>
                                          </p:stCondLst>
                                        </p:cTn>
                                        <p:tgtEl>
                                          <p:spTgt spid="16"/>
                                        </p:tgtEl>
                                      </p:cBhvr>
                                      <p:to x="100000" y="100000"/>
                                    </p:animScale>
                                    <p:animScale>
                                      <p:cBhvr>
                                        <p:cTn id="52" dur="26">
                                          <p:stCondLst>
                                            <p:cond delay="1808"/>
                                          </p:stCondLst>
                                        </p:cTn>
                                        <p:tgtEl>
                                          <p:spTgt spid="16"/>
                                        </p:tgtEl>
                                      </p:cBhvr>
                                      <p:to x="100000" y="95000"/>
                                    </p:animScale>
                                    <p:animScale>
                                      <p:cBhvr>
                                        <p:cTn id="53" dur="166" decel="50000">
                                          <p:stCondLst>
                                            <p:cond delay="1834"/>
                                          </p:stCondLst>
                                        </p:cTn>
                                        <p:tgtEl>
                                          <p:spTgt spid="16"/>
                                        </p:tgtEl>
                                      </p:cBhvr>
                                      <p:to x="100000" y="100000"/>
                                    </p:animScale>
                                  </p:childTnLst>
                                </p:cTn>
                              </p:par>
                              <p:par>
                                <p:cTn id="54" presetID="26" presetClass="entr" presetSubtype="0"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down)">
                                      <p:cBhvr>
                                        <p:cTn id="56" dur="580">
                                          <p:stCondLst>
                                            <p:cond delay="0"/>
                                          </p:stCondLst>
                                        </p:cTn>
                                        <p:tgtEl>
                                          <p:spTgt spid="17"/>
                                        </p:tgtEl>
                                      </p:cBhvr>
                                    </p:animEffect>
                                    <p:anim calcmode="lin" valueType="num">
                                      <p:cBhvr>
                                        <p:cTn id="5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2" dur="26">
                                          <p:stCondLst>
                                            <p:cond delay="650"/>
                                          </p:stCondLst>
                                        </p:cTn>
                                        <p:tgtEl>
                                          <p:spTgt spid="17"/>
                                        </p:tgtEl>
                                      </p:cBhvr>
                                      <p:to x="100000" y="60000"/>
                                    </p:animScale>
                                    <p:animScale>
                                      <p:cBhvr>
                                        <p:cTn id="63" dur="166" decel="50000">
                                          <p:stCondLst>
                                            <p:cond delay="676"/>
                                          </p:stCondLst>
                                        </p:cTn>
                                        <p:tgtEl>
                                          <p:spTgt spid="17"/>
                                        </p:tgtEl>
                                      </p:cBhvr>
                                      <p:to x="100000" y="100000"/>
                                    </p:animScale>
                                    <p:animScale>
                                      <p:cBhvr>
                                        <p:cTn id="64" dur="26">
                                          <p:stCondLst>
                                            <p:cond delay="1312"/>
                                          </p:stCondLst>
                                        </p:cTn>
                                        <p:tgtEl>
                                          <p:spTgt spid="17"/>
                                        </p:tgtEl>
                                      </p:cBhvr>
                                      <p:to x="100000" y="80000"/>
                                    </p:animScale>
                                    <p:animScale>
                                      <p:cBhvr>
                                        <p:cTn id="65" dur="166" decel="50000">
                                          <p:stCondLst>
                                            <p:cond delay="1338"/>
                                          </p:stCondLst>
                                        </p:cTn>
                                        <p:tgtEl>
                                          <p:spTgt spid="17"/>
                                        </p:tgtEl>
                                      </p:cBhvr>
                                      <p:to x="100000" y="100000"/>
                                    </p:animScale>
                                    <p:animScale>
                                      <p:cBhvr>
                                        <p:cTn id="66" dur="26">
                                          <p:stCondLst>
                                            <p:cond delay="1642"/>
                                          </p:stCondLst>
                                        </p:cTn>
                                        <p:tgtEl>
                                          <p:spTgt spid="17"/>
                                        </p:tgtEl>
                                      </p:cBhvr>
                                      <p:to x="100000" y="90000"/>
                                    </p:animScale>
                                    <p:animScale>
                                      <p:cBhvr>
                                        <p:cTn id="67" dur="166" decel="50000">
                                          <p:stCondLst>
                                            <p:cond delay="1668"/>
                                          </p:stCondLst>
                                        </p:cTn>
                                        <p:tgtEl>
                                          <p:spTgt spid="17"/>
                                        </p:tgtEl>
                                      </p:cBhvr>
                                      <p:to x="100000" y="100000"/>
                                    </p:animScale>
                                    <p:animScale>
                                      <p:cBhvr>
                                        <p:cTn id="68" dur="26">
                                          <p:stCondLst>
                                            <p:cond delay="1808"/>
                                          </p:stCondLst>
                                        </p:cTn>
                                        <p:tgtEl>
                                          <p:spTgt spid="17"/>
                                        </p:tgtEl>
                                      </p:cBhvr>
                                      <p:to x="100000" y="95000"/>
                                    </p:animScale>
                                    <p:animScale>
                                      <p:cBhvr>
                                        <p:cTn id="69" dur="166" decel="50000">
                                          <p:stCondLst>
                                            <p:cond delay="1834"/>
                                          </p:stCondLst>
                                        </p:cTn>
                                        <p:tgtEl>
                                          <p:spTgt spid="17"/>
                                        </p:tgtEl>
                                      </p:cBhvr>
                                      <p:to x="100000" y="100000"/>
                                    </p:animScale>
                                  </p:childTnLst>
                                </p:cTn>
                              </p:par>
                              <p:par>
                                <p:cTn id="70" presetID="26" presetClass="entr" presetSubtype="0" fill="hold" grpId="0" nodeType="with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wipe(down)">
                                      <p:cBhvr>
                                        <p:cTn id="72" dur="580">
                                          <p:stCondLst>
                                            <p:cond delay="0"/>
                                          </p:stCondLst>
                                        </p:cTn>
                                        <p:tgtEl>
                                          <p:spTgt spid="3"/>
                                        </p:tgtEl>
                                      </p:cBhvr>
                                    </p:animEffect>
                                    <p:anim calcmode="lin" valueType="num">
                                      <p:cBhvr>
                                        <p:cTn id="7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78" dur="26">
                                          <p:stCondLst>
                                            <p:cond delay="650"/>
                                          </p:stCondLst>
                                        </p:cTn>
                                        <p:tgtEl>
                                          <p:spTgt spid="3"/>
                                        </p:tgtEl>
                                      </p:cBhvr>
                                      <p:to x="100000" y="60000"/>
                                    </p:animScale>
                                    <p:animScale>
                                      <p:cBhvr>
                                        <p:cTn id="79" dur="166" decel="50000">
                                          <p:stCondLst>
                                            <p:cond delay="676"/>
                                          </p:stCondLst>
                                        </p:cTn>
                                        <p:tgtEl>
                                          <p:spTgt spid="3"/>
                                        </p:tgtEl>
                                      </p:cBhvr>
                                      <p:to x="100000" y="100000"/>
                                    </p:animScale>
                                    <p:animScale>
                                      <p:cBhvr>
                                        <p:cTn id="80" dur="26">
                                          <p:stCondLst>
                                            <p:cond delay="1312"/>
                                          </p:stCondLst>
                                        </p:cTn>
                                        <p:tgtEl>
                                          <p:spTgt spid="3"/>
                                        </p:tgtEl>
                                      </p:cBhvr>
                                      <p:to x="100000" y="80000"/>
                                    </p:animScale>
                                    <p:animScale>
                                      <p:cBhvr>
                                        <p:cTn id="81" dur="166" decel="50000">
                                          <p:stCondLst>
                                            <p:cond delay="1338"/>
                                          </p:stCondLst>
                                        </p:cTn>
                                        <p:tgtEl>
                                          <p:spTgt spid="3"/>
                                        </p:tgtEl>
                                      </p:cBhvr>
                                      <p:to x="100000" y="100000"/>
                                    </p:animScale>
                                    <p:animScale>
                                      <p:cBhvr>
                                        <p:cTn id="82" dur="26">
                                          <p:stCondLst>
                                            <p:cond delay="1642"/>
                                          </p:stCondLst>
                                        </p:cTn>
                                        <p:tgtEl>
                                          <p:spTgt spid="3"/>
                                        </p:tgtEl>
                                      </p:cBhvr>
                                      <p:to x="100000" y="90000"/>
                                    </p:animScale>
                                    <p:animScale>
                                      <p:cBhvr>
                                        <p:cTn id="83" dur="166" decel="50000">
                                          <p:stCondLst>
                                            <p:cond delay="1668"/>
                                          </p:stCondLst>
                                        </p:cTn>
                                        <p:tgtEl>
                                          <p:spTgt spid="3"/>
                                        </p:tgtEl>
                                      </p:cBhvr>
                                      <p:to x="100000" y="100000"/>
                                    </p:animScale>
                                    <p:animScale>
                                      <p:cBhvr>
                                        <p:cTn id="84" dur="26">
                                          <p:stCondLst>
                                            <p:cond delay="1808"/>
                                          </p:stCondLst>
                                        </p:cTn>
                                        <p:tgtEl>
                                          <p:spTgt spid="3"/>
                                        </p:tgtEl>
                                      </p:cBhvr>
                                      <p:to x="100000" y="95000"/>
                                    </p:animScale>
                                    <p:animScale>
                                      <p:cBhvr>
                                        <p:cTn id="85"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16" grpId="0"/>
      <p:bldP spid="17"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95648" y="-377370"/>
            <a:ext cx="11625942" cy="7405234"/>
            <a:chOff x="1121153" y="340300"/>
            <a:chExt cx="8808585" cy="6687563"/>
          </a:xfrm>
        </p:grpSpPr>
        <p:pic>
          <p:nvPicPr>
            <p:cNvPr id="24" name="Picture 8" descr="C:\Users\bivyw\Desktop\confernce temp\winwin.jpg"/>
            <p:cNvPicPr>
              <a:picLocks noChangeAspect="1" noChangeArrowheads="1"/>
            </p:cNvPicPr>
            <p:nvPr/>
          </p:nvPicPr>
          <p:blipFill>
            <a:blip r:embed="rId2">
              <a:lum bright="70000" contrast="-70000"/>
              <a:extLst>
                <a:ext uri="{BEBA8EAE-BF5A-486C-A8C5-ECC9F3942E4B}">
                  <a14:imgProps xmlns="" xmlns:a14="http://schemas.microsoft.com/office/drawing/2010/main">
                    <a14:imgLayer r:embed="rId3">
                      <a14:imgEffect>
                        <a14:backgroundRemoval t="9581" b="93713" l="3600" r="99000"/>
                      </a14:imgEffect>
                      <a14:imgEffect>
                        <a14:artisticTexturizer/>
                      </a14:imgEffect>
                    </a14:imgLayer>
                  </a14:imgProps>
                </a:ext>
                <a:ext uri="{28A0092B-C50C-407E-A947-70E740481C1C}">
                  <a14:useLocalDpi xmlns="" xmlns:a14="http://schemas.microsoft.com/office/drawing/2010/main" val="0"/>
                </a:ext>
              </a:extLst>
            </a:blip>
            <a:srcRect/>
            <a:stretch>
              <a:fillRect/>
            </a:stretch>
          </p:blipFill>
          <p:spPr bwMode="auto">
            <a:xfrm>
              <a:off x="1121153" y="2786063"/>
              <a:ext cx="6350001" cy="4241800"/>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8" descr="C:\Users\bivyw\Desktop\confernce temp\winwin.jpg"/>
            <p:cNvPicPr>
              <a:picLocks noChangeAspect="1" noChangeArrowheads="1"/>
            </p:cNvPicPr>
            <p:nvPr/>
          </p:nvPicPr>
          <p:blipFill>
            <a:blip r:embed="rId2">
              <a:lum bright="70000" contrast="-70000"/>
              <a:extLst>
                <a:ext uri="{BEBA8EAE-BF5A-486C-A8C5-ECC9F3942E4B}">
                  <a14:imgProps xmlns="" xmlns:a14="http://schemas.microsoft.com/office/drawing/2010/main">
                    <a14:imgLayer r:embed="rId3">
                      <a14:imgEffect>
                        <a14:backgroundRemoval t="9581" b="93713" l="3600" r="99000"/>
                      </a14:imgEffect>
                      <a14:imgEffect>
                        <a14:artisticTexturizer/>
                      </a14:imgEffect>
                    </a14:imgLayer>
                  </a14:imgProps>
                </a:ext>
                <a:ext uri="{28A0092B-C50C-407E-A947-70E740481C1C}">
                  <a14:useLocalDpi xmlns="" xmlns:a14="http://schemas.microsoft.com/office/drawing/2010/main" val="0"/>
                </a:ext>
              </a:extLst>
            </a:blip>
            <a:srcRect/>
            <a:stretch>
              <a:fillRect/>
            </a:stretch>
          </p:blipFill>
          <p:spPr bwMode="auto">
            <a:xfrm>
              <a:off x="3579737" y="340300"/>
              <a:ext cx="6350001" cy="424180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6" name="Rectangle 25"/>
          <p:cNvSpPr/>
          <p:nvPr/>
        </p:nvSpPr>
        <p:spPr>
          <a:xfrm>
            <a:off x="195648" y="202314"/>
            <a:ext cx="9563720" cy="830997"/>
          </a:xfrm>
          <a:prstGeom prst="rect">
            <a:avLst/>
          </a:prstGeom>
          <a:noFill/>
        </p:spPr>
        <p:txBody>
          <a:bodyPr wrap="square" lIns="91440" tIns="45720" rIns="91440" bIns="45720">
            <a:spAutoFit/>
          </a:bodyPr>
          <a:lstStyle/>
          <a:p>
            <a:pPr algn="ctr"/>
            <a:r>
              <a:rPr lang="en-US" altLang="zh-TW"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微軟正黑體" panose="020B0604030504040204" pitchFamily="34" charset="-120"/>
                <a:ea typeface="微軟正黑體" panose="020B0604030504040204" pitchFamily="34" charset="-120"/>
              </a:rPr>
              <a:t>HK.SHOP.COM  </a:t>
            </a:r>
            <a:r>
              <a:rPr lang="en-US" altLang="zh-TW" sz="48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微軟正黑體" panose="020B0604030504040204" pitchFamily="34" charset="-120"/>
                <a:ea typeface="微軟正黑體" panose="020B0604030504040204" pitchFamily="34" charset="-120"/>
              </a:rPr>
              <a:t>x   Partner Store</a:t>
            </a:r>
          </a:p>
        </p:txBody>
      </p:sp>
      <p:sp>
        <p:nvSpPr>
          <p:cNvPr id="27" name="TextBox 26"/>
          <p:cNvSpPr txBox="1"/>
          <p:nvPr/>
        </p:nvSpPr>
        <p:spPr>
          <a:xfrm>
            <a:off x="9759368" y="3228945"/>
            <a:ext cx="2235055" cy="400110"/>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TW" sz="2000" b="1" dirty="0" smtClean="0">
                <a:ln w="1905"/>
                <a:solidFill>
                  <a:srgbClr val="0070C0"/>
                </a:solidFill>
                <a:effectLst>
                  <a:innerShdw blurRad="69850" dist="43180" dir="5400000">
                    <a:srgbClr val="000000">
                      <a:alpha val="65000"/>
                    </a:srgbClr>
                  </a:innerShdw>
                </a:effectLst>
              </a:rPr>
              <a:t>Partner Store</a:t>
            </a:r>
            <a:endParaRPr lang="zh-TW" altLang="en-US" sz="2000" b="1" dirty="0">
              <a:ln w="1905"/>
              <a:solidFill>
                <a:srgbClr val="0070C0"/>
              </a:solidFill>
              <a:effectLst>
                <a:innerShdw blurRad="69850" dist="43180" dir="5400000">
                  <a:srgbClr val="000000">
                    <a:alpha val="65000"/>
                  </a:srgbClr>
                </a:innerShdw>
              </a:effectLst>
            </a:endParaRPr>
          </a:p>
        </p:txBody>
      </p:sp>
      <p:sp>
        <p:nvSpPr>
          <p:cNvPr id="19" name="TextBox 18"/>
          <p:cNvSpPr txBox="1"/>
          <p:nvPr/>
        </p:nvSpPr>
        <p:spPr>
          <a:xfrm>
            <a:off x="3440591" y="5903893"/>
            <a:ext cx="7059050" cy="461665"/>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altLang="zh-TW" sz="2400" dirty="0">
                <a:ea typeface="微軟正黑體" panose="020B0604030504040204" pitchFamily="34" charset="-120"/>
              </a:rPr>
              <a:t>*Compared with </a:t>
            </a:r>
            <a:r>
              <a:rPr lang="en-US" altLang="zh-TW" sz="2400" dirty="0" smtClean="0">
                <a:ea typeface="微軟正黑體" panose="020B0604030504040204" pitchFamily="34" charset="-120"/>
              </a:rPr>
              <a:t>Jan-Sep </a:t>
            </a:r>
            <a:r>
              <a:rPr lang="en-US" altLang="zh-TW" sz="2400" dirty="0">
                <a:ea typeface="微軟正黑體" panose="020B0604030504040204" pitchFamily="34" charset="-120"/>
              </a:rPr>
              <a:t>in 2015 and 2016</a:t>
            </a:r>
          </a:p>
        </p:txBody>
      </p:sp>
      <p:grpSp>
        <p:nvGrpSpPr>
          <p:cNvPr id="20" name="Group 19"/>
          <p:cNvGrpSpPr/>
          <p:nvPr/>
        </p:nvGrpSpPr>
        <p:grpSpPr>
          <a:xfrm>
            <a:off x="5420997" y="1813906"/>
            <a:ext cx="2982774" cy="3031328"/>
            <a:chOff x="6003875" y="2584113"/>
            <a:chExt cx="2144807" cy="2210801"/>
          </a:xfrm>
        </p:grpSpPr>
        <p:sp>
          <p:nvSpPr>
            <p:cNvPr id="21" name="Oval 20"/>
            <p:cNvSpPr/>
            <p:nvPr/>
          </p:nvSpPr>
          <p:spPr>
            <a:xfrm>
              <a:off x="6003875" y="2584113"/>
              <a:ext cx="2144807" cy="2210801"/>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08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29" name="Striped Right Arrow 28"/>
            <p:cNvSpPr/>
            <p:nvPr/>
          </p:nvSpPr>
          <p:spPr>
            <a:xfrm rot="16200000">
              <a:off x="6306433" y="3014678"/>
              <a:ext cx="1522503" cy="1359066"/>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30" name="TextBox 29"/>
          <p:cNvSpPr txBox="1"/>
          <p:nvPr/>
        </p:nvSpPr>
        <p:spPr>
          <a:xfrm>
            <a:off x="3181951" y="2452626"/>
            <a:ext cx="2627086" cy="1323439"/>
          </a:xfrm>
          <a:prstGeom prst="rect">
            <a:avLst/>
          </a:prstGeom>
          <a:noFill/>
          <a:effectLst>
            <a:outerShdw blurRad="50800" dist="38100" dir="5400000" algn="t" rotWithShape="0">
              <a:prstClr val="black">
                <a:alpha val="40000"/>
              </a:prstClr>
            </a:outerShdw>
          </a:effectLst>
        </p:spPr>
        <p:txBody>
          <a:bodyPr wrap="square" rtlCol="0">
            <a:spAutoFit/>
          </a:bodyPr>
          <a:lstStyle/>
          <a:p>
            <a:pPr marL="0" indent="0" algn="r">
              <a:buFont typeface="Arial"/>
              <a:buNone/>
            </a:pPr>
            <a:r>
              <a:rPr lang="en-US" altLang="zh-TW" sz="8000" b="1" dirty="0" smtClean="0">
                <a:ln w="17780" cmpd="sng">
                  <a:solidFill>
                    <a:srgbClr val="FFFFFF"/>
                  </a:solidFill>
                  <a:prstDash val="solid"/>
                  <a:miter lim="800000"/>
                </a:ln>
                <a:solidFill>
                  <a:srgbClr val="008E40"/>
                </a:solidFill>
                <a:effectLst>
                  <a:outerShdw blurRad="50800" algn="tl" rotWithShape="0">
                    <a:srgbClr val="000000"/>
                  </a:outerShdw>
                </a:effectLst>
              </a:rPr>
              <a:t>82</a:t>
            </a:r>
            <a:r>
              <a:rPr lang="en-US" sz="8000" b="1" dirty="0" smtClean="0">
                <a:ln w="17780" cmpd="sng">
                  <a:solidFill>
                    <a:srgbClr val="FFFFFF"/>
                  </a:solidFill>
                  <a:prstDash val="solid"/>
                  <a:miter lim="800000"/>
                </a:ln>
                <a:solidFill>
                  <a:srgbClr val="008E40"/>
                </a:solidFill>
                <a:effectLst>
                  <a:outerShdw blurRad="50800" algn="tl" rotWithShape="0">
                    <a:srgbClr val="000000"/>
                  </a:outerShdw>
                </a:effectLst>
              </a:rPr>
              <a:t>%</a:t>
            </a:r>
          </a:p>
        </p:txBody>
      </p:sp>
      <p:sp>
        <p:nvSpPr>
          <p:cNvPr id="31" name="TextBox 30"/>
          <p:cNvSpPr txBox="1"/>
          <p:nvPr/>
        </p:nvSpPr>
        <p:spPr>
          <a:xfrm>
            <a:off x="2419350" y="3744183"/>
            <a:ext cx="3389687" cy="646331"/>
          </a:xfrm>
          <a:prstGeom prst="rect">
            <a:avLst/>
          </a:prstGeom>
          <a:solidFill>
            <a:schemeClr val="bg1">
              <a:alpha val="66000"/>
            </a:schemeClr>
          </a:solidFill>
          <a:effectLst>
            <a:outerShdw blurRad="50800" dist="38100" dir="5400000" algn="t" rotWithShape="0">
              <a:prstClr val="black">
                <a:alpha val="40000"/>
              </a:prstClr>
            </a:outerShdw>
          </a:effectLst>
        </p:spPr>
        <p:txBody>
          <a:bodyPr wrap="square" rtlCol="0">
            <a:spAutoFit/>
          </a:bodyPr>
          <a:lstStyle/>
          <a:p>
            <a:pPr algn="r"/>
            <a:r>
              <a:rPr lang="en-US" altLang="zh-TW" sz="3600" b="1" dirty="0" smtClean="0">
                <a:solidFill>
                  <a:srgbClr val="00B050"/>
                </a:solidFill>
                <a:latin typeface="微軟正黑體" panose="020B0604030504040204" pitchFamily="34" charset="-120"/>
                <a:ea typeface="微軟正黑體" panose="020B0604030504040204" pitchFamily="34" charset="-120"/>
              </a:rPr>
              <a:t>Sales Revenue</a:t>
            </a:r>
            <a:endParaRPr lang="zh-TW" altLang="en-US" sz="3600" b="1" dirty="0">
              <a:solidFill>
                <a:srgbClr val="00B050"/>
              </a:solidFill>
              <a:latin typeface="微軟正黑體" panose="020B0604030504040204" pitchFamily="34" charset="-120"/>
              <a:ea typeface="微軟正黑體" panose="020B0604030504040204" pitchFamily="34" charset="-120"/>
            </a:endParaRPr>
          </a:p>
        </p:txBody>
      </p:sp>
      <p:grpSp>
        <p:nvGrpSpPr>
          <p:cNvPr id="2" name="Group 1"/>
          <p:cNvGrpSpPr/>
          <p:nvPr/>
        </p:nvGrpSpPr>
        <p:grpSpPr>
          <a:xfrm>
            <a:off x="10194782" y="3711860"/>
            <a:ext cx="1364228" cy="2832780"/>
            <a:chOff x="9463313" y="1778680"/>
            <a:chExt cx="2159000" cy="4483100"/>
          </a:xfrm>
        </p:grpSpPr>
        <p:pic>
          <p:nvPicPr>
            <p:cNvPr id="2052" name="Picture 4" descr="C:\Users\bivyw\Desktop\confernce temp\win-win-situation-2.jpg"/>
            <p:cNvPicPr>
              <a:picLocks noChangeAspect="1" noChangeArrowheads="1"/>
            </p:cNvPicPr>
            <p:nvPr/>
          </p:nvPicPr>
          <p:blipFill rotWithShape="1">
            <a:blip r:embed="rId4">
              <a:extLst>
                <a:ext uri="{BEBA8EAE-BF5A-486C-A8C5-ECC9F3942E4B}">
                  <a14:imgProps xmlns="" xmlns:a14="http://schemas.microsoft.com/office/drawing/2010/main">
                    <a14:imgLayer r:embed="rId5">
                      <a14:imgEffect>
                        <a14:backgroundRemoval t="0" b="100000" l="36176" r="100000"/>
                      </a14:imgEffect>
                    </a14:imgLayer>
                  </a14:imgProps>
                </a:ext>
                <a:ext uri="{28A0092B-C50C-407E-A947-70E740481C1C}">
                  <a14:useLocalDpi xmlns="" xmlns:a14="http://schemas.microsoft.com/office/drawing/2010/main" val="0"/>
                </a:ext>
              </a:extLst>
            </a:blip>
            <a:srcRect l="50000"/>
            <a:stretch/>
          </p:blipFill>
          <p:spPr bwMode="auto">
            <a:xfrm>
              <a:off x="9463313" y="1778680"/>
              <a:ext cx="2159000" cy="4483100"/>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4" descr="C:\Users\bivyw\Desktop\confernce temp\win-win-situation-2.jpg"/>
            <p:cNvPicPr>
              <a:picLocks noChangeAspect="1" noChangeArrowheads="1"/>
            </p:cNvPicPr>
            <p:nvPr/>
          </p:nvPicPr>
          <p:blipFill rotWithShape="1">
            <a:blip r:embed="rId6">
              <a:duotone>
                <a:schemeClr val="accent6">
                  <a:shade val="45000"/>
                  <a:satMod val="135000"/>
                </a:schemeClr>
                <a:prstClr val="white"/>
              </a:duotone>
              <a:extLst>
                <a:ext uri="{BEBA8EAE-BF5A-486C-A8C5-ECC9F3942E4B}">
                  <a14:imgProps xmlns="" xmlns:a14="http://schemas.microsoft.com/office/drawing/2010/main">
                    <a14:imgLayer r:embed="rId5">
                      <a14:imgEffect>
                        <a14:backgroundRemoval t="21530" b="62040" l="34706" r="96471"/>
                      </a14:imgEffect>
                    </a14:imgLayer>
                  </a14:imgProps>
                </a:ext>
                <a:ext uri="{28A0092B-C50C-407E-A947-70E740481C1C}">
                  <a14:useLocalDpi xmlns="" xmlns:a14="http://schemas.microsoft.com/office/drawing/2010/main" val="0"/>
                </a:ext>
              </a:extLst>
            </a:blip>
            <a:srcRect l="50000" t="21782" b="35298"/>
            <a:stretch/>
          </p:blipFill>
          <p:spPr bwMode="auto">
            <a:xfrm>
              <a:off x="9463313" y="2755198"/>
              <a:ext cx="2159000" cy="1924163"/>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 xmlns:p14="http://schemas.microsoft.com/office/powerpoint/2010/main" val="331659083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580">
                                          <p:stCondLst>
                                            <p:cond delay="0"/>
                                          </p:stCondLst>
                                        </p:cTn>
                                        <p:tgtEl>
                                          <p:spTgt spid="30"/>
                                        </p:tgtEl>
                                      </p:cBhvr>
                                    </p:animEffect>
                                    <p:anim calcmode="lin" valueType="num">
                                      <p:cBhvr>
                                        <p:cTn id="22"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7" dur="26">
                                          <p:stCondLst>
                                            <p:cond delay="650"/>
                                          </p:stCondLst>
                                        </p:cTn>
                                        <p:tgtEl>
                                          <p:spTgt spid="30"/>
                                        </p:tgtEl>
                                      </p:cBhvr>
                                      <p:to x="100000" y="60000"/>
                                    </p:animScale>
                                    <p:animScale>
                                      <p:cBhvr>
                                        <p:cTn id="28" dur="166" decel="50000">
                                          <p:stCondLst>
                                            <p:cond delay="676"/>
                                          </p:stCondLst>
                                        </p:cTn>
                                        <p:tgtEl>
                                          <p:spTgt spid="30"/>
                                        </p:tgtEl>
                                      </p:cBhvr>
                                      <p:to x="100000" y="100000"/>
                                    </p:animScale>
                                    <p:animScale>
                                      <p:cBhvr>
                                        <p:cTn id="29" dur="26">
                                          <p:stCondLst>
                                            <p:cond delay="1312"/>
                                          </p:stCondLst>
                                        </p:cTn>
                                        <p:tgtEl>
                                          <p:spTgt spid="30"/>
                                        </p:tgtEl>
                                      </p:cBhvr>
                                      <p:to x="100000" y="80000"/>
                                    </p:animScale>
                                    <p:animScale>
                                      <p:cBhvr>
                                        <p:cTn id="30" dur="166" decel="50000">
                                          <p:stCondLst>
                                            <p:cond delay="1338"/>
                                          </p:stCondLst>
                                        </p:cTn>
                                        <p:tgtEl>
                                          <p:spTgt spid="30"/>
                                        </p:tgtEl>
                                      </p:cBhvr>
                                      <p:to x="100000" y="100000"/>
                                    </p:animScale>
                                    <p:animScale>
                                      <p:cBhvr>
                                        <p:cTn id="31" dur="26">
                                          <p:stCondLst>
                                            <p:cond delay="1642"/>
                                          </p:stCondLst>
                                        </p:cTn>
                                        <p:tgtEl>
                                          <p:spTgt spid="30"/>
                                        </p:tgtEl>
                                      </p:cBhvr>
                                      <p:to x="100000" y="90000"/>
                                    </p:animScale>
                                    <p:animScale>
                                      <p:cBhvr>
                                        <p:cTn id="32" dur="166" decel="50000">
                                          <p:stCondLst>
                                            <p:cond delay="1668"/>
                                          </p:stCondLst>
                                        </p:cTn>
                                        <p:tgtEl>
                                          <p:spTgt spid="30"/>
                                        </p:tgtEl>
                                      </p:cBhvr>
                                      <p:to x="100000" y="100000"/>
                                    </p:animScale>
                                    <p:animScale>
                                      <p:cBhvr>
                                        <p:cTn id="33" dur="26">
                                          <p:stCondLst>
                                            <p:cond delay="1808"/>
                                          </p:stCondLst>
                                        </p:cTn>
                                        <p:tgtEl>
                                          <p:spTgt spid="30"/>
                                        </p:tgtEl>
                                      </p:cBhvr>
                                      <p:to x="100000" y="95000"/>
                                    </p:animScale>
                                    <p:animScale>
                                      <p:cBhvr>
                                        <p:cTn id="34" dur="166" decel="50000">
                                          <p:stCondLst>
                                            <p:cond delay="1834"/>
                                          </p:stCondLst>
                                        </p:cTn>
                                        <p:tgtEl>
                                          <p:spTgt spid="30"/>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80">
                                          <p:stCondLst>
                                            <p:cond delay="0"/>
                                          </p:stCondLst>
                                        </p:cTn>
                                        <p:tgtEl>
                                          <p:spTgt spid="31"/>
                                        </p:tgtEl>
                                      </p:cBhvr>
                                    </p:animEffect>
                                    <p:anim calcmode="lin" valueType="num">
                                      <p:cBhvr>
                                        <p:cTn id="3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3" dur="26">
                                          <p:stCondLst>
                                            <p:cond delay="650"/>
                                          </p:stCondLst>
                                        </p:cTn>
                                        <p:tgtEl>
                                          <p:spTgt spid="31"/>
                                        </p:tgtEl>
                                      </p:cBhvr>
                                      <p:to x="100000" y="60000"/>
                                    </p:animScale>
                                    <p:animScale>
                                      <p:cBhvr>
                                        <p:cTn id="44" dur="166" decel="50000">
                                          <p:stCondLst>
                                            <p:cond delay="676"/>
                                          </p:stCondLst>
                                        </p:cTn>
                                        <p:tgtEl>
                                          <p:spTgt spid="31"/>
                                        </p:tgtEl>
                                      </p:cBhvr>
                                      <p:to x="100000" y="100000"/>
                                    </p:animScale>
                                    <p:animScale>
                                      <p:cBhvr>
                                        <p:cTn id="45" dur="26">
                                          <p:stCondLst>
                                            <p:cond delay="1312"/>
                                          </p:stCondLst>
                                        </p:cTn>
                                        <p:tgtEl>
                                          <p:spTgt spid="31"/>
                                        </p:tgtEl>
                                      </p:cBhvr>
                                      <p:to x="100000" y="80000"/>
                                    </p:animScale>
                                    <p:animScale>
                                      <p:cBhvr>
                                        <p:cTn id="46" dur="166" decel="50000">
                                          <p:stCondLst>
                                            <p:cond delay="1338"/>
                                          </p:stCondLst>
                                        </p:cTn>
                                        <p:tgtEl>
                                          <p:spTgt spid="31"/>
                                        </p:tgtEl>
                                      </p:cBhvr>
                                      <p:to x="100000" y="100000"/>
                                    </p:animScale>
                                    <p:animScale>
                                      <p:cBhvr>
                                        <p:cTn id="47" dur="26">
                                          <p:stCondLst>
                                            <p:cond delay="1642"/>
                                          </p:stCondLst>
                                        </p:cTn>
                                        <p:tgtEl>
                                          <p:spTgt spid="31"/>
                                        </p:tgtEl>
                                      </p:cBhvr>
                                      <p:to x="100000" y="90000"/>
                                    </p:animScale>
                                    <p:animScale>
                                      <p:cBhvr>
                                        <p:cTn id="48" dur="166" decel="50000">
                                          <p:stCondLst>
                                            <p:cond delay="1668"/>
                                          </p:stCondLst>
                                        </p:cTn>
                                        <p:tgtEl>
                                          <p:spTgt spid="31"/>
                                        </p:tgtEl>
                                      </p:cBhvr>
                                      <p:to x="100000" y="100000"/>
                                    </p:animScale>
                                    <p:animScale>
                                      <p:cBhvr>
                                        <p:cTn id="49" dur="26">
                                          <p:stCondLst>
                                            <p:cond delay="1808"/>
                                          </p:stCondLst>
                                        </p:cTn>
                                        <p:tgtEl>
                                          <p:spTgt spid="31"/>
                                        </p:tgtEl>
                                      </p:cBhvr>
                                      <p:to x="100000" y="95000"/>
                                    </p:animScale>
                                    <p:animScale>
                                      <p:cBhvr>
                                        <p:cTn id="50" dur="166" decel="50000">
                                          <p:stCondLst>
                                            <p:cond delay="1834"/>
                                          </p:stCondLst>
                                        </p:cTn>
                                        <p:tgtEl>
                                          <p:spTgt spid="31"/>
                                        </p:tgtEl>
                                      </p:cBhvr>
                                      <p:to x="100000" y="100000"/>
                                    </p:animScale>
                                  </p:childTnLst>
                                </p:cTn>
                              </p:par>
                              <p:par>
                                <p:cTn id="51" presetID="26" presetClass="entr" presetSubtype="0" fill="hold" nodeType="with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down)">
                                      <p:cBhvr>
                                        <p:cTn id="53" dur="580">
                                          <p:stCondLst>
                                            <p:cond delay="0"/>
                                          </p:stCondLst>
                                        </p:cTn>
                                        <p:tgtEl>
                                          <p:spTgt spid="20"/>
                                        </p:tgtEl>
                                      </p:cBhvr>
                                    </p:animEffect>
                                    <p:anim calcmode="lin" valueType="num">
                                      <p:cBhvr>
                                        <p:cTn id="54"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59" dur="26">
                                          <p:stCondLst>
                                            <p:cond delay="650"/>
                                          </p:stCondLst>
                                        </p:cTn>
                                        <p:tgtEl>
                                          <p:spTgt spid="20"/>
                                        </p:tgtEl>
                                      </p:cBhvr>
                                      <p:to x="100000" y="60000"/>
                                    </p:animScale>
                                    <p:animScale>
                                      <p:cBhvr>
                                        <p:cTn id="60" dur="166" decel="50000">
                                          <p:stCondLst>
                                            <p:cond delay="676"/>
                                          </p:stCondLst>
                                        </p:cTn>
                                        <p:tgtEl>
                                          <p:spTgt spid="20"/>
                                        </p:tgtEl>
                                      </p:cBhvr>
                                      <p:to x="100000" y="100000"/>
                                    </p:animScale>
                                    <p:animScale>
                                      <p:cBhvr>
                                        <p:cTn id="61" dur="26">
                                          <p:stCondLst>
                                            <p:cond delay="1312"/>
                                          </p:stCondLst>
                                        </p:cTn>
                                        <p:tgtEl>
                                          <p:spTgt spid="20"/>
                                        </p:tgtEl>
                                      </p:cBhvr>
                                      <p:to x="100000" y="80000"/>
                                    </p:animScale>
                                    <p:animScale>
                                      <p:cBhvr>
                                        <p:cTn id="62" dur="166" decel="50000">
                                          <p:stCondLst>
                                            <p:cond delay="1338"/>
                                          </p:stCondLst>
                                        </p:cTn>
                                        <p:tgtEl>
                                          <p:spTgt spid="20"/>
                                        </p:tgtEl>
                                      </p:cBhvr>
                                      <p:to x="100000" y="100000"/>
                                    </p:animScale>
                                    <p:animScale>
                                      <p:cBhvr>
                                        <p:cTn id="63" dur="26">
                                          <p:stCondLst>
                                            <p:cond delay="1642"/>
                                          </p:stCondLst>
                                        </p:cTn>
                                        <p:tgtEl>
                                          <p:spTgt spid="20"/>
                                        </p:tgtEl>
                                      </p:cBhvr>
                                      <p:to x="100000" y="90000"/>
                                    </p:animScale>
                                    <p:animScale>
                                      <p:cBhvr>
                                        <p:cTn id="64" dur="166" decel="50000">
                                          <p:stCondLst>
                                            <p:cond delay="1668"/>
                                          </p:stCondLst>
                                        </p:cTn>
                                        <p:tgtEl>
                                          <p:spTgt spid="20"/>
                                        </p:tgtEl>
                                      </p:cBhvr>
                                      <p:to x="100000" y="100000"/>
                                    </p:animScale>
                                    <p:animScale>
                                      <p:cBhvr>
                                        <p:cTn id="65" dur="26">
                                          <p:stCondLst>
                                            <p:cond delay="1808"/>
                                          </p:stCondLst>
                                        </p:cTn>
                                        <p:tgtEl>
                                          <p:spTgt spid="20"/>
                                        </p:tgtEl>
                                      </p:cBhvr>
                                      <p:to x="100000" y="95000"/>
                                    </p:animScale>
                                    <p:animScale>
                                      <p:cBhvr>
                                        <p:cTn id="66" dur="166" decel="50000">
                                          <p:stCondLst>
                                            <p:cond delay="1834"/>
                                          </p:stCondLst>
                                        </p:cTn>
                                        <p:tgtEl>
                                          <p:spTgt spid="20"/>
                                        </p:tgtEl>
                                      </p:cBhvr>
                                      <p:to x="100000" y="100000"/>
                                    </p:animScale>
                                  </p:childTnLst>
                                </p:cTn>
                              </p:par>
                              <p:par>
                                <p:cTn id="67" presetID="26" presetClass="entr" presetSubtype="0"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down)">
                                      <p:cBhvr>
                                        <p:cTn id="69" dur="580">
                                          <p:stCondLst>
                                            <p:cond delay="0"/>
                                          </p:stCondLst>
                                        </p:cTn>
                                        <p:tgtEl>
                                          <p:spTgt spid="19"/>
                                        </p:tgtEl>
                                      </p:cBhvr>
                                    </p:animEffect>
                                    <p:anim calcmode="lin" valueType="num">
                                      <p:cBhvr>
                                        <p:cTn id="70"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75" dur="26">
                                          <p:stCondLst>
                                            <p:cond delay="650"/>
                                          </p:stCondLst>
                                        </p:cTn>
                                        <p:tgtEl>
                                          <p:spTgt spid="19"/>
                                        </p:tgtEl>
                                      </p:cBhvr>
                                      <p:to x="100000" y="60000"/>
                                    </p:animScale>
                                    <p:animScale>
                                      <p:cBhvr>
                                        <p:cTn id="76" dur="166" decel="50000">
                                          <p:stCondLst>
                                            <p:cond delay="676"/>
                                          </p:stCondLst>
                                        </p:cTn>
                                        <p:tgtEl>
                                          <p:spTgt spid="19"/>
                                        </p:tgtEl>
                                      </p:cBhvr>
                                      <p:to x="100000" y="100000"/>
                                    </p:animScale>
                                    <p:animScale>
                                      <p:cBhvr>
                                        <p:cTn id="77" dur="26">
                                          <p:stCondLst>
                                            <p:cond delay="1312"/>
                                          </p:stCondLst>
                                        </p:cTn>
                                        <p:tgtEl>
                                          <p:spTgt spid="19"/>
                                        </p:tgtEl>
                                      </p:cBhvr>
                                      <p:to x="100000" y="80000"/>
                                    </p:animScale>
                                    <p:animScale>
                                      <p:cBhvr>
                                        <p:cTn id="78" dur="166" decel="50000">
                                          <p:stCondLst>
                                            <p:cond delay="1338"/>
                                          </p:stCondLst>
                                        </p:cTn>
                                        <p:tgtEl>
                                          <p:spTgt spid="19"/>
                                        </p:tgtEl>
                                      </p:cBhvr>
                                      <p:to x="100000" y="100000"/>
                                    </p:animScale>
                                    <p:animScale>
                                      <p:cBhvr>
                                        <p:cTn id="79" dur="26">
                                          <p:stCondLst>
                                            <p:cond delay="1642"/>
                                          </p:stCondLst>
                                        </p:cTn>
                                        <p:tgtEl>
                                          <p:spTgt spid="19"/>
                                        </p:tgtEl>
                                      </p:cBhvr>
                                      <p:to x="100000" y="90000"/>
                                    </p:animScale>
                                    <p:animScale>
                                      <p:cBhvr>
                                        <p:cTn id="80" dur="166" decel="50000">
                                          <p:stCondLst>
                                            <p:cond delay="1668"/>
                                          </p:stCondLst>
                                        </p:cTn>
                                        <p:tgtEl>
                                          <p:spTgt spid="19"/>
                                        </p:tgtEl>
                                      </p:cBhvr>
                                      <p:to x="100000" y="100000"/>
                                    </p:animScale>
                                    <p:animScale>
                                      <p:cBhvr>
                                        <p:cTn id="81" dur="26">
                                          <p:stCondLst>
                                            <p:cond delay="1808"/>
                                          </p:stCondLst>
                                        </p:cTn>
                                        <p:tgtEl>
                                          <p:spTgt spid="19"/>
                                        </p:tgtEl>
                                      </p:cBhvr>
                                      <p:to x="100000" y="95000"/>
                                    </p:animScale>
                                    <p:animScale>
                                      <p:cBhvr>
                                        <p:cTn id="82"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19" grpId="0"/>
      <p:bldP spid="30" grpId="0"/>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95648" y="-377370"/>
            <a:ext cx="11625942" cy="7405234"/>
            <a:chOff x="1121153" y="340300"/>
            <a:chExt cx="8808585" cy="6687563"/>
          </a:xfrm>
        </p:grpSpPr>
        <p:pic>
          <p:nvPicPr>
            <p:cNvPr id="24" name="Picture 8" descr="C:\Users\bivyw\Desktop\confernce temp\winwin.jpg"/>
            <p:cNvPicPr>
              <a:picLocks noChangeAspect="1" noChangeArrowheads="1"/>
            </p:cNvPicPr>
            <p:nvPr/>
          </p:nvPicPr>
          <p:blipFill>
            <a:blip r:embed="rId2">
              <a:lum bright="70000" contrast="-70000"/>
              <a:extLst>
                <a:ext uri="{BEBA8EAE-BF5A-486C-A8C5-ECC9F3942E4B}">
                  <a14:imgProps xmlns="" xmlns:a14="http://schemas.microsoft.com/office/drawing/2010/main">
                    <a14:imgLayer r:embed="rId3">
                      <a14:imgEffect>
                        <a14:backgroundRemoval t="9581" b="93713" l="3600" r="99000"/>
                      </a14:imgEffect>
                      <a14:imgEffect>
                        <a14:artisticTexturizer/>
                      </a14:imgEffect>
                    </a14:imgLayer>
                  </a14:imgProps>
                </a:ext>
                <a:ext uri="{28A0092B-C50C-407E-A947-70E740481C1C}">
                  <a14:useLocalDpi xmlns="" xmlns:a14="http://schemas.microsoft.com/office/drawing/2010/main" val="0"/>
                </a:ext>
              </a:extLst>
            </a:blip>
            <a:srcRect/>
            <a:stretch>
              <a:fillRect/>
            </a:stretch>
          </p:blipFill>
          <p:spPr bwMode="auto">
            <a:xfrm>
              <a:off x="1121153" y="2786063"/>
              <a:ext cx="6350001" cy="4241800"/>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8" descr="C:\Users\bivyw\Desktop\confernce temp\winwin.jpg"/>
            <p:cNvPicPr>
              <a:picLocks noChangeAspect="1" noChangeArrowheads="1"/>
            </p:cNvPicPr>
            <p:nvPr/>
          </p:nvPicPr>
          <p:blipFill>
            <a:blip r:embed="rId2">
              <a:lum bright="70000" contrast="-70000"/>
              <a:extLst>
                <a:ext uri="{BEBA8EAE-BF5A-486C-A8C5-ECC9F3942E4B}">
                  <a14:imgProps xmlns="" xmlns:a14="http://schemas.microsoft.com/office/drawing/2010/main">
                    <a14:imgLayer r:embed="rId3">
                      <a14:imgEffect>
                        <a14:backgroundRemoval t="9581" b="93713" l="3600" r="99000"/>
                      </a14:imgEffect>
                      <a14:imgEffect>
                        <a14:artisticTexturizer/>
                      </a14:imgEffect>
                    </a14:imgLayer>
                  </a14:imgProps>
                </a:ext>
                <a:ext uri="{28A0092B-C50C-407E-A947-70E740481C1C}">
                  <a14:useLocalDpi xmlns="" xmlns:a14="http://schemas.microsoft.com/office/drawing/2010/main" val="0"/>
                </a:ext>
              </a:extLst>
            </a:blip>
            <a:srcRect/>
            <a:stretch>
              <a:fillRect/>
            </a:stretch>
          </p:blipFill>
          <p:spPr bwMode="auto">
            <a:xfrm>
              <a:off x="3579737" y="340300"/>
              <a:ext cx="6350001" cy="424180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6" name="Rectangle 25"/>
          <p:cNvSpPr/>
          <p:nvPr/>
        </p:nvSpPr>
        <p:spPr>
          <a:xfrm>
            <a:off x="195647" y="202314"/>
            <a:ext cx="10007131" cy="830997"/>
          </a:xfrm>
          <a:prstGeom prst="rect">
            <a:avLst/>
          </a:prstGeom>
          <a:noFill/>
        </p:spPr>
        <p:txBody>
          <a:bodyPr wrap="square" lIns="91440" tIns="45720" rIns="91440" bIns="45720">
            <a:spAutoFit/>
          </a:bodyPr>
          <a:lstStyle/>
          <a:p>
            <a:pPr algn="ctr"/>
            <a:r>
              <a:rPr lang="en-US" altLang="zh-TW" sz="48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微軟正黑體" panose="020B0604030504040204" pitchFamily="34" charset="-120"/>
                <a:ea typeface="微軟正黑體" panose="020B0604030504040204" pitchFamily="34" charset="-120"/>
              </a:rPr>
              <a:t>HK.SHOP.COM  </a:t>
            </a:r>
            <a:r>
              <a:rPr lang="en-US" altLang="zh-TW" sz="4800"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微軟正黑體" panose="020B0604030504040204" pitchFamily="34" charset="-120"/>
                <a:ea typeface="微軟正黑體" panose="020B0604030504040204" pitchFamily="34" charset="-120"/>
              </a:rPr>
              <a:t>x   Partner Store</a:t>
            </a:r>
          </a:p>
        </p:txBody>
      </p:sp>
      <p:sp>
        <p:nvSpPr>
          <p:cNvPr id="27" name="TextBox 26"/>
          <p:cNvSpPr txBox="1"/>
          <p:nvPr/>
        </p:nvSpPr>
        <p:spPr>
          <a:xfrm>
            <a:off x="9889668" y="3520279"/>
            <a:ext cx="2235055" cy="400110"/>
          </a:xfrm>
          <a:prstGeom prst="rect">
            <a:avLst/>
          </a:prstGeom>
          <a:noFill/>
          <a:effectLst>
            <a:outerShdw blurRad="50800" dist="38100" dir="5400000" algn="t" rotWithShape="0">
              <a:prstClr val="black">
                <a:alpha val="40000"/>
              </a:prstClr>
            </a:outerShdw>
          </a:effectLst>
        </p:spPr>
        <p:txBody>
          <a:bodyPr wrap="square" rtlCol="0">
            <a:spAutoFit/>
          </a:bodyPr>
          <a:lstStyle/>
          <a:p>
            <a:pPr algn="ctr"/>
            <a:r>
              <a:rPr lang="en-US" altLang="zh-TW" sz="2000" b="1" dirty="0" err="1" smtClean="0">
                <a:ln w="1905"/>
                <a:solidFill>
                  <a:srgbClr val="0070C0"/>
                </a:solidFill>
                <a:effectLst>
                  <a:innerShdw blurRad="69850" dist="43180" dir="5400000">
                    <a:srgbClr val="000000">
                      <a:alpha val="65000"/>
                    </a:srgbClr>
                  </a:innerShdw>
                </a:effectLst>
              </a:rPr>
              <a:t>MarketHongKong</a:t>
            </a:r>
            <a:endParaRPr lang="zh-TW" altLang="en-US" sz="2000" b="1" dirty="0">
              <a:ln w="1905"/>
              <a:solidFill>
                <a:srgbClr val="0070C0"/>
              </a:solidFill>
              <a:effectLst>
                <a:innerShdw blurRad="69850" dist="43180" dir="5400000">
                  <a:srgbClr val="000000">
                    <a:alpha val="65000"/>
                  </a:srgbClr>
                </a:innerShdw>
              </a:effectLst>
            </a:endParaRPr>
          </a:p>
        </p:txBody>
      </p:sp>
      <p:sp>
        <p:nvSpPr>
          <p:cNvPr id="19" name="TextBox 18"/>
          <p:cNvSpPr txBox="1"/>
          <p:nvPr/>
        </p:nvSpPr>
        <p:spPr>
          <a:xfrm>
            <a:off x="3440591" y="5903893"/>
            <a:ext cx="7059050" cy="461665"/>
          </a:xfrm>
          <a:prstGeom prst="rect">
            <a:avLst/>
          </a:prstGeom>
          <a:noFill/>
          <a:effectLst>
            <a:outerShdw blurRad="50800" dist="38100" dir="5400000" algn="t" rotWithShape="0">
              <a:prstClr val="black">
                <a:alpha val="40000"/>
              </a:prstClr>
            </a:outerShdw>
          </a:effectLst>
        </p:spPr>
        <p:txBody>
          <a:bodyPr wrap="square" rtlCol="0">
            <a:spAutoFit/>
          </a:bodyPr>
          <a:lstStyle/>
          <a:p>
            <a:r>
              <a:rPr lang="en-US" altLang="zh-TW" sz="2400" dirty="0">
                <a:ea typeface="微軟正黑體" panose="020B0604030504040204" pitchFamily="34" charset="-120"/>
              </a:rPr>
              <a:t>*Compared with Jan-Sep in 2015 and 2016</a:t>
            </a:r>
          </a:p>
        </p:txBody>
      </p:sp>
      <p:pic>
        <p:nvPicPr>
          <p:cNvPr id="33" name="Picture 4" descr="C:\Users\bivyw\Desktop\confernce temp\win-win-situation-2.jpg"/>
          <p:cNvPicPr>
            <a:picLocks noChangeAspect="1" noChangeArrowheads="1"/>
          </p:cNvPicPr>
          <p:nvPr/>
        </p:nvPicPr>
        <p:blipFill rotWithShape="1">
          <a:blip r:embed="rId4">
            <a:extLst>
              <a:ext uri="{BEBA8EAE-BF5A-486C-A8C5-ECC9F3942E4B}">
                <a14:imgProps xmlns="" xmlns:a14="http://schemas.microsoft.com/office/drawing/2010/main">
                  <a14:imgLayer r:embed="rId5">
                    <a14:imgEffect>
                      <a14:backgroundRemoval t="0" b="100000" l="36176" r="100000"/>
                    </a14:imgEffect>
                  </a14:imgLayer>
                </a14:imgProps>
              </a:ext>
              <a:ext uri="{28A0092B-C50C-407E-A947-70E740481C1C}">
                <a14:useLocalDpi xmlns="" xmlns:a14="http://schemas.microsoft.com/office/drawing/2010/main" val="0"/>
              </a:ext>
            </a:extLst>
          </a:blip>
          <a:srcRect l="50000"/>
          <a:stretch/>
        </p:blipFill>
        <p:spPr bwMode="auto">
          <a:xfrm>
            <a:off x="10395233" y="3967077"/>
            <a:ext cx="1223926" cy="2541446"/>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4" name="Group 33"/>
          <p:cNvGrpSpPr/>
          <p:nvPr/>
        </p:nvGrpSpPr>
        <p:grpSpPr>
          <a:xfrm>
            <a:off x="3114613" y="1988684"/>
            <a:ext cx="2572745" cy="2651906"/>
            <a:chOff x="7899618" y="3841913"/>
            <a:chExt cx="2144807" cy="2210801"/>
          </a:xfrm>
        </p:grpSpPr>
        <p:sp>
          <p:nvSpPr>
            <p:cNvPr id="35" name="Oval 34"/>
            <p:cNvSpPr/>
            <p:nvPr/>
          </p:nvSpPr>
          <p:spPr>
            <a:xfrm>
              <a:off x="7899618" y="3841913"/>
              <a:ext cx="2144807" cy="2210801"/>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108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36" name="Striped Right Arrow 35"/>
            <p:cNvSpPr/>
            <p:nvPr/>
          </p:nvSpPr>
          <p:spPr>
            <a:xfrm rot="16200000">
              <a:off x="8202176" y="4272478"/>
              <a:ext cx="1522503" cy="1359066"/>
            </a:xfrm>
            <a:prstGeom prst="striped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37" name="TextBox 36"/>
          <p:cNvSpPr txBox="1"/>
          <p:nvPr/>
        </p:nvSpPr>
        <p:spPr>
          <a:xfrm>
            <a:off x="5468601" y="2407133"/>
            <a:ext cx="2864611" cy="1323439"/>
          </a:xfrm>
          <a:prstGeom prst="rect">
            <a:avLst/>
          </a:prstGeom>
          <a:noFill/>
          <a:effectLst>
            <a:outerShdw blurRad="50800" dist="38100" dir="5400000" algn="t" rotWithShape="0">
              <a:prstClr val="black">
                <a:alpha val="40000"/>
              </a:prstClr>
            </a:outerShdw>
          </a:effectLst>
        </p:spPr>
        <p:txBody>
          <a:bodyPr wrap="square" rtlCol="0">
            <a:spAutoFit/>
          </a:bodyPr>
          <a:lstStyle/>
          <a:p>
            <a:pPr marL="0" indent="0">
              <a:buFont typeface="Arial"/>
              <a:buNone/>
            </a:pPr>
            <a:r>
              <a:rPr lang="en-US" altLang="zh-TW" sz="8000" b="1" dirty="0" smtClean="0">
                <a:ln w="17780" cmpd="sng">
                  <a:solidFill>
                    <a:srgbClr val="FFFFFF"/>
                  </a:solidFill>
                  <a:prstDash val="solid"/>
                  <a:miter lim="800000"/>
                </a:ln>
                <a:solidFill>
                  <a:srgbClr val="0070C0"/>
                </a:solidFill>
                <a:effectLst>
                  <a:outerShdw blurRad="50800" algn="tl" rotWithShape="0">
                    <a:srgbClr val="000000"/>
                  </a:outerShdw>
                </a:effectLst>
              </a:rPr>
              <a:t>83</a:t>
            </a:r>
            <a:r>
              <a:rPr lang="en-US" sz="8000" b="1" dirty="0" smtClean="0">
                <a:ln w="17780" cmpd="sng">
                  <a:solidFill>
                    <a:srgbClr val="FFFFFF"/>
                  </a:solidFill>
                  <a:prstDash val="solid"/>
                  <a:miter lim="800000"/>
                </a:ln>
                <a:solidFill>
                  <a:srgbClr val="0070C0"/>
                </a:solidFill>
                <a:effectLst>
                  <a:outerShdw blurRad="50800" algn="tl" rotWithShape="0">
                    <a:srgbClr val="000000"/>
                  </a:outerShdw>
                </a:effectLst>
              </a:rPr>
              <a:t>%</a:t>
            </a:r>
          </a:p>
        </p:txBody>
      </p:sp>
      <p:sp>
        <p:nvSpPr>
          <p:cNvPr id="38" name="TextBox 37"/>
          <p:cNvSpPr txBox="1"/>
          <p:nvPr/>
        </p:nvSpPr>
        <p:spPr>
          <a:xfrm>
            <a:off x="5205792" y="3720334"/>
            <a:ext cx="3370855" cy="1200329"/>
          </a:xfrm>
          <a:prstGeom prst="rect">
            <a:avLst/>
          </a:prstGeom>
          <a:solidFill>
            <a:schemeClr val="bg1">
              <a:alpha val="66000"/>
            </a:schemeClr>
          </a:solidFill>
          <a:effectLst>
            <a:outerShdw blurRad="50800" dist="38100" dir="5400000" algn="t" rotWithShape="0">
              <a:prstClr val="black">
                <a:alpha val="40000"/>
              </a:prstClr>
            </a:outerShdw>
          </a:effectLst>
        </p:spPr>
        <p:txBody>
          <a:bodyPr wrap="square" rtlCol="0">
            <a:spAutoFit/>
          </a:bodyPr>
          <a:lstStyle/>
          <a:p>
            <a:r>
              <a:rPr lang="en-US" altLang="zh-TW" sz="3600" b="1" dirty="0" smtClean="0">
                <a:solidFill>
                  <a:srgbClr val="0070C0"/>
                </a:solidFill>
                <a:latin typeface="微軟正黑體" panose="020B0604030504040204" pitchFamily="34" charset="-120"/>
                <a:ea typeface="微軟正黑體" panose="020B0604030504040204" pitchFamily="34" charset="-120"/>
              </a:rPr>
              <a:t>Traffic of</a:t>
            </a:r>
            <a:endParaRPr lang="en-US" altLang="zh-TW" sz="3600" b="1" dirty="0">
              <a:solidFill>
                <a:srgbClr val="0070C0"/>
              </a:solidFill>
              <a:latin typeface="微軟正黑體" panose="020B0604030504040204" pitchFamily="34" charset="-120"/>
              <a:ea typeface="微軟正黑體" panose="020B0604030504040204" pitchFamily="34" charset="-120"/>
            </a:endParaRPr>
          </a:p>
          <a:p>
            <a:r>
              <a:rPr lang="en-US" altLang="zh-TW" sz="3600" b="1" dirty="0" smtClean="0">
                <a:solidFill>
                  <a:srgbClr val="0070C0"/>
                </a:solidFill>
                <a:latin typeface="微軟正黑體" panose="020B0604030504040204" pitchFamily="34" charset="-120"/>
                <a:ea typeface="微軟正黑體" panose="020B0604030504040204" pitchFamily="34" charset="-120"/>
              </a:rPr>
              <a:t>hk.shop.com </a:t>
            </a:r>
          </a:p>
        </p:txBody>
      </p:sp>
    </p:spTree>
    <p:extLst>
      <p:ext uri="{BB962C8B-B14F-4D97-AF65-F5344CB8AC3E}">
        <p14:creationId xmlns="" xmlns:p14="http://schemas.microsoft.com/office/powerpoint/2010/main" val="3222204686"/>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ppt_x"/>
                                          </p:val>
                                        </p:tav>
                                        <p:tav tm="100000">
                                          <p:val>
                                            <p:strVal val="#ppt_x"/>
                                          </p:val>
                                        </p:tav>
                                      </p:tavLst>
                                    </p:anim>
                                    <p:anim calcmode="lin" valueType="num">
                                      <p:cBhvr additive="base">
                                        <p:cTn id="13" dur="500" fill="hold"/>
                                        <p:tgtEl>
                                          <p:spTgt spid="3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fill="hold"/>
                                        <p:tgtEl>
                                          <p:spTgt spid="27"/>
                                        </p:tgtEl>
                                        <p:attrNameLst>
                                          <p:attrName>ppt_x</p:attrName>
                                        </p:attrNameLst>
                                      </p:cBhvr>
                                      <p:tavLst>
                                        <p:tav tm="0">
                                          <p:val>
                                            <p:strVal val="#ppt_x"/>
                                          </p:val>
                                        </p:tav>
                                        <p:tav tm="100000">
                                          <p:val>
                                            <p:strVal val="#ppt_x"/>
                                          </p:val>
                                        </p:tav>
                                      </p:tavLst>
                                    </p:anim>
                                    <p:anim calcmode="lin" valueType="num">
                                      <p:cBhvr additive="base">
                                        <p:cTn id="1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80">
                                          <p:stCondLst>
                                            <p:cond delay="0"/>
                                          </p:stCondLst>
                                        </p:cTn>
                                        <p:tgtEl>
                                          <p:spTgt spid="34"/>
                                        </p:tgtEl>
                                      </p:cBhvr>
                                    </p:animEffect>
                                    <p:anim calcmode="lin" valueType="num">
                                      <p:cBhvr>
                                        <p:cTn id="24"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29" dur="26">
                                          <p:stCondLst>
                                            <p:cond delay="650"/>
                                          </p:stCondLst>
                                        </p:cTn>
                                        <p:tgtEl>
                                          <p:spTgt spid="34"/>
                                        </p:tgtEl>
                                      </p:cBhvr>
                                      <p:to x="100000" y="60000"/>
                                    </p:animScale>
                                    <p:animScale>
                                      <p:cBhvr>
                                        <p:cTn id="30" dur="166" decel="50000">
                                          <p:stCondLst>
                                            <p:cond delay="676"/>
                                          </p:stCondLst>
                                        </p:cTn>
                                        <p:tgtEl>
                                          <p:spTgt spid="34"/>
                                        </p:tgtEl>
                                      </p:cBhvr>
                                      <p:to x="100000" y="100000"/>
                                    </p:animScale>
                                    <p:animScale>
                                      <p:cBhvr>
                                        <p:cTn id="31" dur="26">
                                          <p:stCondLst>
                                            <p:cond delay="1312"/>
                                          </p:stCondLst>
                                        </p:cTn>
                                        <p:tgtEl>
                                          <p:spTgt spid="34"/>
                                        </p:tgtEl>
                                      </p:cBhvr>
                                      <p:to x="100000" y="80000"/>
                                    </p:animScale>
                                    <p:animScale>
                                      <p:cBhvr>
                                        <p:cTn id="32" dur="166" decel="50000">
                                          <p:stCondLst>
                                            <p:cond delay="1338"/>
                                          </p:stCondLst>
                                        </p:cTn>
                                        <p:tgtEl>
                                          <p:spTgt spid="34"/>
                                        </p:tgtEl>
                                      </p:cBhvr>
                                      <p:to x="100000" y="100000"/>
                                    </p:animScale>
                                    <p:animScale>
                                      <p:cBhvr>
                                        <p:cTn id="33" dur="26">
                                          <p:stCondLst>
                                            <p:cond delay="1642"/>
                                          </p:stCondLst>
                                        </p:cTn>
                                        <p:tgtEl>
                                          <p:spTgt spid="34"/>
                                        </p:tgtEl>
                                      </p:cBhvr>
                                      <p:to x="100000" y="90000"/>
                                    </p:animScale>
                                    <p:animScale>
                                      <p:cBhvr>
                                        <p:cTn id="34" dur="166" decel="50000">
                                          <p:stCondLst>
                                            <p:cond delay="1668"/>
                                          </p:stCondLst>
                                        </p:cTn>
                                        <p:tgtEl>
                                          <p:spTgt spid="34"/>
                                        </p:tgtEl>
                                      </p:cBhvr>
                                      <p:to x="100000" y="100000"/>
                                    </p:animScale>
                                    <p:animScale>
                                      <p:cBhvr>
                                        <p:cTn id="35" dur="26">
                                          <p:stCondLst>
                                            <p:cond delay="1808"/>
                                          </p:stCondLst>
                                        </p:cTn>
                                        <p:tgtEl>
                                          <p:spTgt spid="34"/>
                                        </p:tgtEl>
                                      </p:cBhvr>
                                      <p:to x="100000" y="95000"/>
                                    </p:animScale>
                                    <p:animScale>
                                      <p:cBhvr>
                                        <p:cTn id="36" dur="166" decel="50000">
                                          <p:stCondLst>
                                            <p:cond delay="1834"/>
                                          </p:stCondLst>
                                        </p:cTn>
                                        <p:tgtEl>
                                          <p:spTgt spid="34"/>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down)">
                                      <p:cBhvr>
                                        <p:cTn id="39" dur="580">
                                          <p:stCondLst>
                                            <p:cond delay="0"/>
                                          </p:stCondLst>
                                        </p:cTn>
                                        <p:tgtEl>
                                          <p:spTgt spid="37"/>
                                        </p:tgtEl>
                                      </p:cBhvr>
                                    </p:animEffect>
                                    <p:anim calcmode="lin" valueType="num">
                                      <p:cBhvr>
                                        <p:cTn id="40"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45" dur="26">
                                          <p:stCondLst>
                                            <p:cond delay="650"/>
                                          </p:stCondLst>
                                        </p:cTn>
                                        <p:tgtEl>
                                          <p:spTgt spid="37"/>
                                        </p:tgtEl>
                                      </p:cBhvr>
                                      <p:to x="100000" y="60000"/>
                                    </p:animScale>
                                    <p:animScale>
                                      <p:cBhvr>
                                        <p:cTn id="46" dur="166" decel="50000">
                                          <p:stCondLst>
                                            <p:cond delay="676"/>
                                          </p:stCondLst>
                                        </p:cTn>
                                        <p:tgtEl>
                                          <p:spTgt spid="37"/>
                                        </p:tgtEl>
                                      </p:cBhvr>
                                      <p:to x="100000" y="100000"/>
                                    </p:animScale>
                                    <p:animScale>
                                      <p:cBhvr>
                                        <p:cTn id="47" dur="26">
                                          <p:stCondLst>
                                            <p:cond delay="1312"/>
                                          </p:stCondLst>
                                        </p:cTn>
                                        <p:tgtEl>
                                          <p:spTgt spid="37"/>
                                        </p:tgtEl>
                                      </p:cBhvr>
                                      <p:to x="100000" y="80000"/>
                                    </p:animScale>
                                    <p:animScale>
                                      <p:cBhvr>
                                        <p:cTn id="48" dur="166" decel="50000">
                                          <p:stCondLst>
                                            <p:cond delay="1338"/>
                                          </p:stCondLst>
                                        </p:cTn>
                                        <p:tgtEl>
                                          <p:spTgt spid="37"/>
                                        </p:tgtEl>
                                      </p:cBhvr>
                                      <p:to x="100000" y="100000"/>
                                    </p:animScale>
                                    <p:animScale>
                                      <p:cBhvr>
                                        <p:cTn id="49" dur="26">
                                          <p:stCondLst>
                                            <p:cond delay="1642"/>
                                          </p:stCondLst>
                                        </p:cTn>
                                        <p:tgtEl>
                                          <p:spTgt spid="37"/>
                                        </p:tgtEl>
                                      </p:cBhvr>
                                      <p:to x="100000" y="90000"/>
                                    </p:animScale>
                                    <p:animScale>
                                      <p:cBhvr>
                                        <p:cTn id="50" dur="166" decel="50000">
                                          <p:stCondLst>
                                            <p:cond delay="1668"/>
                                          </p:stCondLst>
                                        </p:cTn>
                                        <p:tgtEl>
                                          <p:spTgt spid="37"/>
                                        </p:tgtEl>
                                      </p:cBhvr>
                                      <p:to x="100000" y="100000"/>
                                    </p:animScale>
                                    <p:animScale>
                                      <p:cBhvr>
                                        <p:cTn id="51" dur="26">
                                          <p:stCondLst>
                                            <p:cond delay="1808"/>
                                          </p:stCondLst>
                                        </p:cTn>
                                        <p:tgtEl>
                                          <p:spTgt spid="37"/>
                                        </p:tgtEl>
                                      </p:cBhvr>
                                      <p:to x="100000" y="95000"/>
                                    </p:animScale>
                                    <p:animScale>
                                      <p:cBhvr>
                                        <p:cTn id="52" dur="166" decel="50000">
                                          <p:stCondLst>
                                            <p:cond delay="1834"/>
                                          </p:stCondLst>
                                        </p:cTn>
                                        <p:tgtEl>
                                          <p:spTgt spid="37"/>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down)">
                                      <p:cBhvr>
                                        <p:cTn id="55" dur="580">
                                          <p:stCondLst>
                                            <p:cond delay="0"/>
                                          </p:stCondLst>
                                        </p:cTn>
                                        <p:tgtEl>
                                          <p:spTgt spid="38"/>
                                        </p:tgtEl>
                                      </p:cBhvr>
                                    </p:animEffect>
                                    <p:anim calcmode="lin" valueType="num">
                                      <p:cBhvr>
                                        <p:cTn id="56"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61" dur="26">
                                          <p:stCondLst>
                                            <p:cond delay="650"/>
                                          </p:stCondLst>
                                        </p:cTn>
                                        <p:tgtEl>
                                          <p:spTgt spid="38"/>
                                        </p:tgtEl>
                                      </p:cBhvr>
                                      <p:to x="100000" y="60000"/>
                                    </p:animScale>
                                    <p:animScale>
                                      <p:cBhvr>
                                        <p:cTn id="62" dur="166" decel="50000">
                                          <p:stCondLst>
                                            <p:cond delay="676"/>
                                          </p:stCondLst>
                                        </p:cTn>
                                        <p:tgtEl>
                                          <p:spTgt spid="38"/>
                                        </p:tgtEl>
                                      </p:cBhvr>
                                      <p:to x="100000" y="100000"/>
                                    </p:animScale>
                                    <p:animScale>
                                      <p:cBhvr>
                                        <p:cTn id="63" dur="26">
                                          <p:stCondLst>
                                            <p:cond delay="1312"/>
                                          </p:stCondLst>
                                        </p:cTn>
                                        <p:tgtEl>
                                          <p:spTgt spid="38"/>
                                        </p:tgtEl>
                                      </p:cBhvr>
                                      <p:to x="100000" y="80000"/>
                                    </p:animScale>
                                    <p:animScale>
                                      <p:cBhvr>
                                        <p:cTn id="64" dur="166" decel="50000">
                                          <p:stCondLst>
                                            <p:cond delay="1338"/>
                                          </p:stCondLst>
                                        </p:cTn>
                                        <p:tgtEl>
                                          <p:spTgt spid="38"/>
                                        </p:tgtEl>
                                      </p:cBhvr>
                                      <p:to x="100000" y="100000"/>
                                    </p:animScale>
                                    <p:animScale>
                                      <p:cBhvr>
                                        <p:cTn id="65" dur="26">
                                          <p:stCondLst>
                                            <p:cond delay="1642"/>
                                          </p:stCondLst>
                                        </p:cTn>
                                        <p:tgtEl>
                                          <p:spTgt spid="38"/>
                                        </p:tgtEl>
                                      </p:cBhvr>
                                      <p:to x="100000" y="90000"/>
                                    </p:animScale>
                                    <p:animScale>
                                      <p:cBhvr>
                                        <p:cTn id="66" dur="166" decel="50000">
                                          <p:stCondLst>
                                            <p:cond delay="1668"/>
                                          </p:stCondLst>
                                        </p:cTn>
                                        <p:tgtEl>
                                          <p:spTgt spid="38"/>
                                        </p:tgtEl>
                                      </p:cBhvr>
                                      <p:to x="100000" y="100000"/>
                                    </p:animScale>
                                    <p:animScale>
                                      <p:cBhvr>
                                        <p:cTn id="67" dur="26">
                                          <p:stCondLst>
                                            <p:cond delay="1808"/>
                                          </p:stCondLst>
                                        </p:cTn>
                                        <p:tgtEl>
                                          <p:spTgt spid="38"/>
                                        </p:tgtEl>
                                      </p:cBhvr>
                                      <p:to x="100000" y="95000"/>
                                    </p:animScale>
                                    <p:animScale>
                                      <p:cBhvr>
                                        <p:cTn id="68" dur="166" decel="50000">
                                          <p:stCondLst>
                                            <p:cond delay="1834"/>
                                          </p:stCondLst>
                                        </p:cTn>
                                        <p:tgtEl>
                                          <p:spTgt spid="38"/>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wipe(down)">
                                      <p:cBhvr>
                                        <p:cTn id="71" dur="580">
                                          <p:stCondLst>
                                            <p:cond delay="0"/>
                                          </p:stCondLst>
                                        </p:cTn>
                                        <p:tgtEl>
                                          <p:spTgt spid="19"/>
                                        </p:tgtEl>
                                      </p:cBhvr>
                                    </p:animEffect>
                                    <p:anim calcmode="lin" valueType="num">
                                      <p:cBhvr>
                                        <p:cTn id="72"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77" dur="26">
                                          <p:stCondLst>
                                            <p:cond delay="650"/>
                                          </p:stCondLst>
                                        </p:cTn>
                                        <p:tgtEl>
                                          <p:spTgt spid="19"/>
                                        </p:tgtEl>
                                      </p:cBhvr>
                                      <p:to x="100000" y="60000"/>
                                    </p:animScale>
                                    <p:animScale>
                                      <p:cBhvr>
                                        <p:cTn id="78" dur="166" decel="50000">
                                          <p:stCondLst>
                                            <p:cond delay="676"/>
                                          </p:stCondLst>
                                        </p:cTn>
                                        <p:tgtEl>
                                          <p:spTgt spid="19"/>
                                        </p:tgtEl>
                                      </p:cBhvr>
                                      <p:to x="100000" y="100000"/>
                                    </p:animScale>
                                    <p:animScale>
                                      <p:cBhvr>
                                        <p:cTn id="79" dur="26">
                                          <p:stCondLst>
                                            <p:cond delay="1312"/>
                                          </p:stCondLst>
                                        </p:cTn>
                                        <p:tgtEl>
                                          <p:spTgt spid="19"/>
                                        </p:tgtEl>
                                      </p:cBhvr>
                                      <p:to x="100000" y="80000"/>
                                    </p:animScale>
                                    <p:animScale>
                                      <p:cBhvr>
                                        <p:cTn id="80" dur="166" decel="50000">
                                          <p:stCondLst>
                                            <p:cond delay="1338"/>
                                          </p:stCondLst>
                                        </p:cTn>
                                        <p:tgtEl>
                                          <p:spTgt spid="19"/>
                                        </p:tgtEl>
                                      </p:cBhvr>
                                      <p:to x="100000" y="100000"/>
                                    </p:animScale>
                                    <p:animScale>
                                      <p:cBhvr>
                                        <p:cTn id="81" dur="26">
                                          <p:stCondLst>
                                            <p:cond delay="1642"/>
                                          </p:stCondLst>
                                        </p:cTn>
                                        <p:tgtEl>
                                          <p:spTgt spid="19"/>
                                        </p:tgtEl>
                                      </p:cBhvr>
                                      <p:to x="100000" y="90000"/>
                                    </p:animScale>
                                    <p:animScale>
                                      <p:cBhvr>
                                        <p:cTn id="82" dur="166" decel="50000">
                                          <p:stCondLst>
                                            <p:cond delay="1668"/>
                                          </p:stCondLst>
                                        </p:cTn>
                                        <p:tgtEl>
                                          <p:spTgt spid="19"/>
                                        </p:tgtEl>
                                      </p:cBhvr>
                                      <p:to x="100000" y="100000"/>
                                    </p:animScale>
                                    <p:animScale>
                                      <p:cBhvr>
                                        <p:cTn id="83" dur="26">
                                          <p:stCondLst>
                                            <p:cond delay="1808"/>
                                          </p:stCondLst>
                                        </p:cTn>
                                        <p:tgtEl>
                                          <p:spTgt spid="19"/>
                                        </p:tgtEl>
                                      </p:cBhvr>
                                      <p:to x="100000" y="95000"/>
                                    </p:animScale>
                                    <p:animScale>
                                      <p:cBhvr>
                                        <p:cTn id="84"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19" grpId="0"/>
      <p:bldP spid="37" grpId="0"/>
      <p:bldP spid="3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1">
            <a:alpha val="66000"/>
          </a:schemeClr>
        </a:solidFill>
        <a:effectLst>
          <a:outerShdw blurRad="50800" dist="38100" dir="5400000" algn="t" rotWithShape="0">
            <a:prstClr val="black">
              <a:alpha val="40000"/>
            </a:prstClr>
          </a:outerShdw>
        </a:effectLst>
      </a:spPr>
      <a:bodyPr/>
      <a:lstStyle>
        <a:defPPr marL="0" indent="0" algn="ctr">
          <a:buFont typeface="Arial"/>
          <a:buNone/>
          <a:defRPr sz="3600" b="1" dirty="0" smtClean="0">
            <a:solidFill>
              <a:srgbClr val="0070C0"/>
            </a:solidFill>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3502</TotalTime>
  <Words>851</Words>
  <Application>Microsoft Office PowerPoint</Application>
  <PresentationFormat>Custom</PresentationFormat>
  <Paragraphs>122</Paragraphs>
  <Slides>40</Slides>
  <Notes>1</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Slide 1</vt:lpstr>
      <vt:lpstr>Slide 2</vt:lpstr>
      <vt:lpstr>Slide 3</vt:lpstr>
      <vt:lpstr>Slide 4</vt:lpstr>
      <vt:lpstr>Slide 5</vt:lpstr>
      <vt:lpstr>Slide 6</vt:lpstr>
      <vt:lpstr>Slide 7</vt:lpstr>
      <vt:lpstr>Slide 8</vt:lpstr>
      <vt:lpstr>Slide 9</vt:lpstr>
      <vt:lpstr>Q</vt:lpstr>
      <vt:lpstr>Slide 11</vt:lpstr>
      <vt:lpstr>Slide 12</vt:lpstr>
      <vt:lpstr>Slide 13</vt:lpstr>
      <vt:lpstr>Slide 14</vt:lpstr>
      <vt:lpstr>Slide 15</vt:lpstr>
      <vt:lpstr>Slide 16</vt:lpstr>
      <vt:lpstr>Slide 17</vt:lpstr>
      <vt:lpstr>Slide 18</vt:lpstr>
      <vt:lpstr>Slide 19</vt:lpstr>
      <vt:lpstr>Slide 20</vt:lpstr>
      <vt:lpstr>Partner Store New Offer</vt:lpstr>
      <vt:lpstr>      </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Billy Layton</dc:creator>
  <cp:lastModifiedBy>MHK213</cp:lastModifiedBy>
  <cp:revision>172</cp:revision>
  <cp:lastPrinted>2016-11-08T03:05:06Z</cp:lastPrinted>
  <dcterms:created xsi:type="dcterms:W3CDTF">2016-10-05T14:18:03Z</dcterms:created>
  <dcterms:modified xsi:type="dcterms:W3CDTF">2016-11-11T06:40:12Z</dcterms:modified>
</cp:coreProperties>
</file>